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theme/themeOverride2.xml" ContentType="application/vnd.openxmlformats-officedocument.themeOverride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notesSlides/notesSlide31.xml" ContentType="application/vnd.openxmlformats-officedocument.presentationml.notesSlide+xml"/>
  <Override PartName="/ppt/charts/chart24.xml" ContentType="application/vnd.openxmlformats-officedocument.drawingml.chart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drawings/drawing4.xml" ContentType="application/vnd.openxmlformats-officedocument.drawingml.chartshapes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5.xml" ContentType="application/vnd.openxmlformats-officedocument.drawingml.chartshapes+xml"/>
  <Override PartName="/ppt/charts/chart28.xml" ContentType="application/vnd.openxmlformats-officedocument.drawingml.chart+xml"/>
  <Override PartName="/ppt/drawings/drawing6.xml" ContentType="application/vnd.openxmlformats-officedocument.drawingml.chartshapes+xml"/>
  <Override PartName="/ppt/charts/chart29.xml" ContentType="application/vnd.openxmlformats-officedocument.drawingml.chart+xml"/>
  <Override PartName="/ppt/drawings/drawing7.xml" ContentType="application/vnd.openxmlformats-officedocument.drawingml.chartshape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drawings/drawing8.xml" ContentType="application/vnd.openxmlformats-officedocument.drawingml.chartshapes+xml"/>
  <Override PartName="/ppt/notesSlides/notesSlide34.xml" ContentType="application/vnd.openxmlformats-officedocument.presentationml.notesSlide+xml"/>
  <Override PartName="/ppt/charts/chart31.xml" ContentType="application/vnd.openxmlformats-officedocument.drawingml.chart+xml"/>
  <Override PartName="/ppt/notesSlides/notesSlide35.xml" ContentType="application/vnd.openxmlformats-officedocument.presentationml.notesSlide+xml"/>
  <Override PartName="/ppt/charts/chart32.xml" ContentType="application/vnd.openxmlformats-officedocument.drawingml.chart+xml"/>
  <Override PartName="/ppt/notesSlides/notesSlide36.xml" ContentType="application/vnd.openxmlformats-officedocument.presentationml.notesSlide+xml"/>
  <Override PartName="/ppt/charts/chart33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34.xml" ContentType="application/vnd.openxmlformats-officedocument.drawingml.chart+xml"/>
  <Override PartName="/ppt/notesSlides/notesSlide39.xml" ContentType="application/vnd.openxmlformats-officedocument.presentationml.notesSlide+xml"/>
  <Override PartName="/ppt/charts/chart35.xml" ContentType="application/vnd.openxmlformats-officedocument.drawingml.chart+xml"/>
  <Override PartName="/ppt/notesSlides/notesSlide40.xml" ContentType="application/vnd.openxmlformats-officedocument.presentationml.notesSlide+xml"/>
  <Override PartName="/ppt/charts/chart36.xml" ContentType="application/vnd.openxmlformats-officedocument.drawingml.chart+xml"/>
  <Override PartName="/ppt/notesSlides/notesSlide41.xml" ContentType="application/vnd.openxmlformats-officedocument.presentationml.notesSlide+xml"/>
  <Override PartName="/ppt/charts/chart37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notesSlides/notesSlide44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drawings/drawing9.xml" ContentType="application/vnd.openxmlformats-officedocument.drawingml.chartshape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notesSlides/notesSlide47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10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drawings/drawing11.xml" ContentType="application/vnd.openxmlformats-officedocument.drawingml.chartshape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48.xml" ContentType="application/vnd.openxmlformats-officedocument.drawingml.chart+xml"/>
  <Override PartName="/ppt/notesSlides/notesSlide51.xml" ContentType="application/vnd.openxmlformats-officedocument.presentationml.notesSlide+xml"/>
  <Override PartName="/ppt/charts/chart49.xml" ContentType="application/vnd.openxmlformats-officedocument.drawingml.chart+xml"/>
  <Override PartName="/ppt/theme/themeOverride3.xml" ContentType="application/vnd.openxmlformats-officedocument.themeOverride+xml"/>
  <Override PartName="/ppt/notesSlides/notesSlide52.xml" ContentType="application/vnd.openxmlformats-officedocument.presentationml.notesSlide+xml"/>
  <Override PartName="/ppt/charts/chart50.xml" ContentType="application/vnd.openxmlformats-officedocument.drawingml.chart+xml"/>
  <Override PartName="/ppt/notesSlides/notesSlide53.xml" ContentType="application/vnd.openxmlformats-officedocument.presentationml.notesSlide+xml"/>
  <Override PartName="/ppt/charts/chart51.xml" ContentType="application/vnd.openxmlformats-officedocument.drawingml.chart+xml"/>
  <Override PartName="/ppt/notesSlides/notesSlide54.xml" ContentType="application/vnd.openxmlformats-officedocument.presentationml.notesSlide+xml"/>
  <Override PartName="/ppt/charts/chart52.xml" ContentType="application/vnd.openxmlformats-officedocument.drawingml.chart+xml"/>
  <Override PartName="/ppt/notesSlides/notesSlide55.xml" ContentType="application/vnd.openxmlformats-officedocument.presentationml.notesSlide+xml"/>
  <Override PartName="/ppt/charts/chart53.xml" ContentType="application/vnd.openxmlformats-officedocument.drawingml.chart+xml"/>
  <Override PartName="/ppt/theme/themeOverride4.xml" ContentType="application/vnd.openxmlformats-officedocument.themeOverr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6" r:id="rId57"/>
  </p:sldIdLst>
  <p:sldSz cx="9144000" cy="5143500" type="screen16x9"/>
  <p:notesSz cx="6808788" cy="9942513"/>
  <p:embeddedFontLst>
    <p:embeddedFont>
      <p:font typeface="Arial Narrow" panose="020B0606020202030204" pitchFamily="34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Century Schoolbook" panose="02040604050505020304" pitchFamily="18" charset="0"/>
      <p:regular r:id="rId67"/>
      <p:bold r:id="rId68"/>
      <p:italic r:id="rId69"/>
      <p:boldItalic r:id="rId70"/>
    </p:embeddedFont>
    <p:embeddedFont>
      <p:font typeface="Verdana" panose="020B0604030504040204" pitchFamily="34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000000"/>
          </p15:clr>
        </p15:guide>
        <p15:guide id="2" pos="2146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7" roundtripDataSignature="AMtx7mgm2GNmk1X3LkNJ/rpUlS1gjbi2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699EFC-26AD-4E82-A436-46F3A43B764D}">
  <a:tblStyle styleId="{A5699EFC-26AD-4E82-A436-46F3A43B764D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7FCDE76-403D-4B75-B014-BD84C01F1F15}" styleName="Table_1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font" Target="fonts/font16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tis\Desktop\temp\VZD\Dati_Klientu%20aptaujai\VZD_klientu_aptauja_Data_file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tis\Desktop\temp\VZD\Dati_Klientu%20aptaujai\VZD_klientu_aptauja_Data_file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tis\Desktop\temp\VZD\Dati_Klientu%20aptaujai\VZD_klientu_aptauja_Data_file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atis\Desktop\temp\VZD\Dati_Klientu%20aptaujai\VZD_klientu_aptauja_Data_file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tis\Desktop\temp\VZD\Dati_Klientu%20aptaujai\VZD_klientu_aptauja_Data_f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[VZD_klientu_aptauja_Data_file.xlsx]3.jaut.!PivotTable4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'3.jaut.'!$B$5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'3.jaut.'!$A$6:$A$17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'3.jaut.'!$B$6:$B$17</c:f>
              <c:numCache>
                <c:formatCode>0%</c:formatCode>
                <c:ptCount val="11"/>
                <c:pt idx="0">
                  <c:v>0.23323497854077252</c:v>
                </c:pt>
                <c:pt idx="1">
                  <c:v>0.23216201716738197</c:v>
                </c:pt>
                <c:pt idx="2">
                  <c:v>0.15799356223175964</c:v>
                </c:pt>
                <c:pt idx="3">
                  <c:v>0.12325643776824034</c:v>
                </c:pt>
                <c:pt idx="4">
                  <c:v>6.8267167381974247E-2</c:v>
                </c:pt>
                <c:pt idx="5">
                  <c:v>5.7537553648068666E-2</c:v>
                </c:pt>
                <c:pt idx="6">
                  <c:v>5.0295064377682407E-2</c:v>
                </c:pt>
                <c:pt idx="7">
                  <c:v>3.8090128755364806E-2</c:v>
                </c:pt>
                <c:pt idx="8">
                  <c:v>1.8642703862660943E-2</c:v>
                </c:pt>
                <c:pt idx="9">
                  <c:v>1.5692060085836911E-2</c:v>
                </c:pt>
                <c:pt idx="10">
                  <c:v>4.8283261802575111E-3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CD-4E00-B815-2746AF094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135616"/>
        <c:axId val="241137152"/>
      </c:barChart>
      <c:catAx>
        <c:axId val="241135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lv-LV"/>
          </a:p>
        </c:txPr>
        <c:crossAx val="241137152"/>
        <c:crosses val="autoZero"/>
        <c:auto val="1"/>
        <c:lblAlgn val="ctr"/>
        <c:lblOffset val="100"/>
        <c:noMultiLvlLbl val="0"/>
      </c:catAx>
      <c:valAx>
        <c:axId val="2411371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11356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[VZD_klientu_aptauja_Data_file.xlsx]3.2.jaut.!PivotTable6</c:name>
    <c:fmtId val="6"/>
  </c:pivotSource>
  <c:chart>
    <c:title>
      <c:tx>
        <c:rich>
          <a:bodyPr/>
          <a:lstStyle/>
          <a:p>
            <a:pPr>
              <a:defRPr/>
            </a:pPr>
            <a:r>
              <a:rPr lang="lv-LV" sz="1800" b="1" i="0" u="none" strike="noStrike" baseline="0" noProof="0" dirty="0">
                <a:effectLst/>
              </a:rPr>
              <a:t>3.2. </a:t>
            </a:r>
            <a:r>
              <a:rPr lang="lv-LV" noProof="0" dirty="0"/>
              <a:t>Vai portālā </a:t>
            </a:r>
            <a:r>
              <a:rPr lang="lv-LV" noProof="0" dirty="0" err="1"/>
              <a:t>www.kadastrs.lv</a:t>
            </a:r>
            <a:r>
              <a:rPr lang="lv-LV" noProof="0" dirty="0"/>
              <a:t> Jūs interesējošā informācija ir saprotama un pietiekama?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'3.2.jaut.'!$B$6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'3.2.jaut.'!$A$7:$A$12</c:f>
              <c:strCache>
                <c:ptCount val="5"/>
                <c:pt idx="0">
                  <c:v>Pilnībā saprotama</c:v>
                </c:pt>
                <c:pt idx="1">
                  <c:v>Drīzāk saprotama</c:v>
                </c:pt>
                <c:pt idx="2">
                  <c:v>Drīzāk nesaprotama</c:v>
                </c:pt>
                <c:pt idx="3">
                  <c:v>Pilnībā nesaprotama</c:v>
                </c:pt>
                <c:pt idx="4">
                  <c:v>Grūti pateikt</c:v>
                </c:pt>
              </c:strCache>
            </c:strRef>
          </c:cat>
          <c:val>
            <c:numRef>
              <c:f>'3.2.jaut.'!$B$7:$B$12</c:f>
              <c:numCache>
                <c:formatCode>0%</c:formatCode>
                <c:ptCount val="5"/>
                <c:pt idx="0">
                  <c:v>0.30040439052570767</c:v>
                </c:pt>
                <c:pt idx="1">
                  <c:v>0.60543038705950314</c:v>
                </c:pt>
                <c:pt idx="2">
                  <c:v>6.4124783362218371E-2</c:v>
                </c:pt>
                <c:pt idx="3">
                  <c:v>5.7770075101097633E-3</c:v>
                </c:pt>
                <c:pt idx="4">
                  <c:v>2.4263431542461005E-2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C-469C-AE3C-972E58BA1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043328"/>
        <c:axId val="243049216"/>
      </c:barChart>
      <c:catAx>
        <c:axId val="24304332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243049216"/>
        <c:crosses val="autoZero"/>
        <c:auto val="1"/>
        <c:lblAlgn val="ctr"/>
        <c:lblOffset val="100"/>
        <c:noMultiLvlLbl val="0"/>
      </c:catAx>
      <c:valAx>
        <c:axId val="243049216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43043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[VZD_klientu_aptauja_Data_file.xlsx]3.2.jaut.!PivotTable10</c:name>
    <c:fmtId val="12"/>
  </c:pivotSource>
  <c:chart>
    <c:title>
      <c:tx>
        <c:rich>
          <a:bodyPr/>
          <a:lstStyle/>
          <a:p>
            <a:pPr>
              <a:defRPr/>
            </a:pPr>
            <a:r>
              <a:rPr lang="en-GB" sz="1800" b="1" i="0" baseline="0">
                <a:effectLst/>
              </a:rPr>
              <a:t>3.2. Vai portālā www.kadastrs.lv Jūs interesējošā informācija ir saprotama un pietiekama?</a:t>
            </a:r>
            <a:endParaRPr lang="en-GB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'3.2.jaut.'!$B$16:$B$17</c:f>
              <c:strCache>
                <c:ptCount val="1"/>
                <c:pt idx="0">
                  <c:v>Pilnībā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'3.2.jaut.'!$B$18:$B$23</c:f>
              <c:numCache>
                <c:formatCode>0%</c:formatCode>
                <c:ptCount val="5"/>
                <c:pt idx="0">
                  <c:v>0.28307939053728948</c:v>
                </c:pt>
                <c:pt idx="1">
                  <c:v>0.30158730158730157</c:v>
                </c:pt>
                <c:pt idx="2">
                  <c:v>0.34333333333333332</c:v>
                </c:pt>
                <c:pt idx="3">
                  <c:v>0.38461538461538464</c:v>
                </c:pt>
                <c:pt idx="4">
                  <c:v>0.36585365853658536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3-4D98-83BC-6EC2100F3DA7}"/>
            </c:ext>
          </c:extLst>
        </c:ser>
        <c:ser>
          <c:idx val="1"/>
          <c:order val="1"/>
          <c:tx>
            <c:strRef>
              <c:f>'3.2.jaut.'!$C$16:$C$17</c:f>
              <c:strCache>
                <c:ptCount val="1"/>
                <c:pt idx="0">
                  <c:v>Drīzāk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'3.2.jaut.'!$C$18:$C$23</c:f>
              <c:numCache>
                <c:formatCode>0%</c:formatCode>
                <c:ptCount val="5"/>
                <c:pt idx="0">
                  <c:v>0.60705693664795513</c:v>
                </c:pt>
                <c:pt idx="1">
                  <c:v>0.65079365079365081</c:v>
                </c:pt>
                <c:pt idx="2">
                  <c:v>0.6</c:v>
                </c:pt>
                <c:pt idx="3">
                  <c:v>0.48717948717948717</c:v>
                </c:pt>
                <c:pt idx="4">
                  <c:v>0.62195121951219512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3-4D98-83BC-6EC2100F3DA7}"/>
            </c:ext>
          </c:extLst>
        </c:ser>
        <c:ser>
          <c:idx val="2"/>
          <c:order val="2"/>
          <c:tx>
            <c:strRef>
              <c:f>'3.2.jaut.'!$D$16:$D$17</c:f>
              <c:strCache>
                <c:ptCount val="1"/>
                <c:pt idx="0">
                  <c:v>Drīzāk nesaprotama</c:v>
                </c:pt>
              </c:strCache>
            </c:strRef>
          </c:tx>
          <c:spPr>
            <a:solidFill>
              <a:srgbClr val="99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'3.2.jaut.'!$D$18:$D$23</c:f>
              <c:numCache>
                <c:formatCode>0%</c:formatCode>
                <c:ptCount val="5"/>
                <c:pt idx="0">
                  <c:v>7.5380914194065757E-2</c:v>
                </c:pt>
                <c:pt idx="1">
                  <c:v>1.5873015873015872E-2</c:v>
                </c:pt>
                <c:pt idx="2">
                  <c:v>3.6666666666666667E-2</c:v>
                </c:pt>
                <c:pt idx="3">
                  <c:v>0.10256410256410256</c:v>
                </c:pt>
                <c:pt idx="4">
                  <c:v>1.2195121951219513E-2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23-4D98-83BC-6EC2100F3DA7}"/>
            </c:ext>
          </c:extLst>
        </c:ser>
        <c:ser>
          <c:idx val="3"/>
          <c:order val="3"/>
          <c:tx>
            <c:strRef>
              <c:f>'3.2.jaut.'!$E$16:$E$17</c:f>
              <c:strCache>
                <c:ptCount val="1"/>
                <c:pt idx="0">
                  <c:v>Pilnībā nesaprotama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4.1691018343063243E-3"/>
                  <c:y val="-2.45327140414909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23-4D98-83BC-6EC2100F3D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'3.2.jaut.'!$E$18:$E$23</c:f>
              <c:numCache>
                <c:formatCode>0%</c:formatCode>
                <c:ptCount val="5"/>
                <c:pt idx="0">
                  <c:v>7.2173215717722533E-3</c:v>
                </c:pt>
                <c:pt idx="1">
                  <c:v>0</c:v>
                </c:pt>
                <c:pt idx="2">
                  <c:v>3.3333333333333335E-3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3-4D98-83BC-6EC2100F3DA7}"/>
            </c:ext>
          </c:extLst>
        </c:ser>
        <c:ser>
          <c:idx val="4"/>
          <c:order val="4"/>
          <c:tx>
            <c:strRef>
              <c:f>'3.2.jaut.'!$F$16:$F$17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'3.2.jaut.'!$F$18:$F$23</c:f>
              <c:numCache>
                <c:formatCode>0%</c:formatCode>
                <c:ptCount val="5"/>
                <c:pt idx="0">
                  <c:v>2.7265437048917401E-2</c:v>
                </c:pt>
                <c:pt idx="1">
                  <c:v>3.1746031746031744E-2</c:v>
                </c:pt>
                <c:pt idx="2">
                  <c:v>1.6666666666666666E-2</c:v>
                </c:pt>
                <c:pt idx="3">
                  <c:v>2.564102564102564E-2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923-4D98-83BC-6EC2100F3D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3242880"/>
        <c:axId val="243244416"/>
      </c:barChart>
      <c:catAx>
        <c:axId val="2432428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243244416"/>
        <c:crosses val="autoZero"/>
        <c:auto val="1"/>
        <c:lblAlgn val="ctr"/>
        <c:lblOffset val="100"/>
        <c:noMultiLvlLbl val="0"/>
      </c:catAx>
      <c:valAx>
        <c:axId val="243244416"/>
        <c:scaling>
          <c:orientation val="minMax"/>
          <c:max val="1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4324288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[VZD_klientu_aptauja_Data_file.xlsx]3.2.jaut.!PivotTable11</c:name>
    <c:fmtId val="10"/>
  </c:pivotSource>
  <c:chart>
    <c:title>
      <c:tx>
        <c:rich>
          <a:bodyPr/>
          <a:lstStyle/>
          <a:p>
            <a:pPr>
              <a:defRPr/>
            </a:pPr>
            <a:r>
              <a:rPr lang="lv-LV" sz="1800" b="1" i="0" baseline="0">
                <a:effectLst/>
              </a:rPr>
              <a:t>3.2. </a:t>
            </a:r>
            <a:r>
              <a:rPr lang="en-US" sz="1800" b="1" i="0" baseline="0">
                <a:effectLst/>
              </a:rPr>
              <a:t>Vai portālā www.kadastrs.lv Jūs interesējošā informācija ir saprotama un pietiekama?</a:t>
            </a:r>
            <a:endParaRPr lang="en-GB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'3.2.jaut.'!$B$26:$B$27</c:f>
              <c:strCache>
                <c:ptCount val="1"/>
                <c:pt idx="0">
                  <c:v>Pilnībā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'3.2.jaut.'!$B$28:$B$32</c:f>
              <c:numCache>
                <c:formatCode>0%</c:formatCode>
                <c:ptCount val="4"/>
                <c:pt idx="0">
                  <c:v>0.27272727272727271</c:v>
                </c:pt>
                <c:pt idx="1">
                  <c:v>0.26403823178016728</c:v>
                </c:pt>
                <c:pt idx="2">
                  <c:v>0.33228346456692914</c:v>
                </c:pt>
                <c:pt idx="3">
                  <c:v>0.34599156118143459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0-494F-B7A4-1B1D45407304}"/>
            </c:ext>
          </c:extLst>
        </c:ser>
        <c:ser>
          <c:idx val="1"/>
          <c:order val="1"/>
          <c:tx>
            <c:strRef>
              <c:f>'3.2.jaut.'!$C$26:$C$27</c:f>
              <c:strCache>
                <c:ptCount val="1"/>
                <c:pt idx="0">
                  <c:v>Drīzāk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'3.2.jaut.'!$C$28:$C$32</c:f>
              <c:numCache>
                <c:formatCode>0%</c:formatCode>
                <c:ptCount val="4"/>
                <c:pt idx="0">
                  <c:v>0.45454545454545453</c:v>
                </c:pt>
                <c:pt idx="1">
                  <c:v>0.63440860215053763</c:v>
                </c:pt>
                <c:pt idx="2">
                  <c:v>0.58740157480314958</c:v>
                </c:pt>
                <c:pt idx="3">
                  <c:v>0.56540084388185652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0-494F-B7A4-1B1D45407304}"/>
            </c:ext>
          </c:extLst>
        </c:ser>
        <c:ser>
          <c:idx val="2"/>
          <c:order val="2"/>
          <c:tx>
            <c:strRef>
              <c:f>'3.2.jaut.'!$D$26:$D$27</c:f>
              <c:strCache>
                <c:ptCount val="1"/>
                <c:pt idx="0">
                  <c:v>Drīzāk nesaprotama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'3.2.jaut.'!$D$28:$D$32</c:f>
              <c:numCache>
                <c:formatCode>0%</c:formatCode>
                <c:ptCount val="4"/>
                <c:pt idx="0">
                  <c:v>0.18181818181818182</c:v>
                </c:pt>
                <c:pt idx="1">
                  <c:v>7.2879330943847076E-2</c:v>
                </c:pt>
                <c:pt idx="2">
                  <c:v>5.5118110236220472E-2</c:v>
                </c:pt>
                <c:pt idx="3">
                  <c:v>4.6413502109704644E-2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40-494F-B7A4-1B1D45407304}"/>
            </c:ext>
          </c:extLst>
        </c:ser>
        <c:ser>
          <c:idx val="3"/>
          <c:order val="3"/>
          <c:tx>
            <c:strRef>
              <c:f>'3.2.jaut.'!$E$26:$E$27</c:f>
              <c:strCache>
                <c:ptCount val="1"/>
                <c:pt idx="0">
                  <c:v>Pilnībā nesaprotama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2.43619482141285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40-494F-B7A4-1B1D45407304}"/>
                </c:ext>
              </c:extLst>
            </c:dLbl>
            <c:dLbl>
              <c:idx val="2"/>
              <c:layout>
                <c:manualLayout>
                  <c:x val="0"/>
                  <c:y val="2.97757144839348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40-494F-B7A4-1B1D454073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'3.2.jaut.'!$E$28:$E$32</c:f>
              <c:numCache>
                <c:formatCode>0%</c:formatCode>
                <c:ptCount val="4"/>
                <c:pt idx="0">
                  <c:v>0</c:v>
                </c:pt>
                <c:pt idx="1">
                  <c:v>7.1684587813620072E-3</c:v>
                </c:pt>
                <c:pt idx="2">
                  <c:v>1.5748031496062992E-3</c:v>
                </c:pt>
                <c:pt idx="3">
                  <c:v>1.2658227848101266E-2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40-494F-B7A4-1B1D45407304}"/>
            </c:ext>
          </c:extLst>
        </c:ser>
        <c:ser>
          <c:idx val="4"/>
          <c:order val="4"/>
          <c:tx>
            <c:strRef>
              <c:f>'3.2.jaut.'!$F$26:$F$27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'3.2.jaut.'!$F$28:$F$32</c:f>
              <c:numCache>
                <c:formatCode>0%</c:formatCode>
                <c:ptCount val="4"/>
                <c:pt idx="0">
                  <c:v>9.0909090909090912E-2</c:v>
                </c:pt>
                <c:pt idx="1">
                  <c:v>2.1505376344086023E-2</c:v>
                </c:pt>
                <c:pt idx="2">
                  <c:v>2.3622047244094488E-2</c:v>
                </c:pt>
                <c:pt idx="3">
                  <c:v>2.9535864978902954E-2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40-494F-B7A4-1B1D454073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3808896"/>
        <c:axId val="243827072"/>
      </c:barChart>
      <c:catAx>
        <c:axId val="2438088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243827072"/>
        <c:crosses val="autoZero"/>
        <c:auto val="1"/>
        <c:lblAlgn val="ctr"/>
        <c:lblOffset val="100"/>
        <c:noMultiLvlLbl val="0"/>
      </c:catAx>
      <c:valAx>
        <c:axId val="243827072"/>
        <c:scaling>
          <c:orientation val="minMax"/>
          <c:max val="1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438088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txPr>
        <a:bodyPr/>
        <a:lstStyle/>
        <a:p>
          <a:pPr>
            <a:defRPr b="1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[VZD_klientu_aptauja_Data_file.xlsx]3.2.jaut.!PivotTable12</c:name>
    <c:fmtId val="14"/>
  </c:pivotSource>
  <c:chart>
    <c:title>
      <c:tx>
        <c:rich>
          <a:bodyPr/>
          <a:lstStyle/>
          <a:p>
            <a:pPr>
              <a:defRPr/>
            </a:pPr>
            <a:r>
              <a:rPr lang="lv-LV" sz="1800" b="1" i="0" baseline="0">
                <a:effectLst/>
              </a:rPr>
              <a:t>3.2. </a:t>
            </a:r>
            <a:r>
              <a:rPr lang="en-US" sz="1800" b="1" i="0" baseline="0">
                <a:effectLst/>
              </a:rPr>
              <a:t>Vai portālā www.kadastrs.lv Jūs interesējošā informācija ir saprotama un pietiekama?</a:t>
            </a:r>
            <a:endParaRPr lang="en-GB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'3.2.jaut.'!$B$36:$B$37</c:f>
              <c:strCache>
                <c:ptCount val="1"/>
                <c:pt idx="0">
                  <c:v>Pilnībā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'3.2.jaut.'!$B$38:$B$45</c:f>
              <c:numCache>
                <c:formatCode>0%</c:formatCode>
                <c:ptCount val="7"/>
                <c:pt idx="0">
                  <c:v>0.30063291139240506</c:v>
                </c:pt>
                <c:pt idx="1">
                  <c:v>0.2937062937062937</c:v>
                </c:pt>
                <c:pt idx="2">
                  <c:v>0.27083333333333331</c:v>
                </c:pt>
                <c:pt idx="3">
                  <c:v>0.28706624605678233</c:v>
                </c:pt>
                <c:pt idx="4">
                  <c:v>0.29949238578680204</c:v>
                </c:pt>
                <c:pt idx="5">
                  <c:v>0.36842105263157893</c:v>
                </c:pt>
                <c:pt idx="6">
                  <c:v>0.51851851851851849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A-4957-9B72-6934B73487CC}"/>
            </c:ext>
          </c:extLst>
        </c:ser>
        <c:ser>
          <c:idx val="1"/>
          <c:order val="1"/>
          <c:tx>
            <c:strRef>
              <c:f>'3.2.jaut.'!$C$36:$C$37</c:f>
              <c:strCache>
                <c:ptCount val="1"/>
                <c:pt idx="0">
                  <c:v>Drīzāk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'3.2.jaut.'!$C$38:$C$45</c:f>
              <c:numCache>
                <c:formatCode>0%</c:formatCode>
                <c:ptCount val="7"/>
                <c:pt idx="0">
                  <c:v>0.58227848101265822</c:v>
                </c:pt>
                <c:pt idx="1">
                  <c:v>0.6101398601398601</c:v>
                </c:pt>
                <c:pt idx="2">
                  <c:v>0.52083333333333337</c:v>
                </c:pt>
                <c:pt idx="3">
                  <c:v>0.63091482649842268</c:v>
                </c:pt>
                <c:pt idx="4">
                  <c:v>0.63705583756345174</c:v>
                </c:pt>
                <c:pt idx="5">
                  <c:v>0.49122807017543857</c:v>
                </c:pt>
                <c:pt idx="6">
                  <c:v>0.40740740740740738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CA-4957-9B72-6934B73487CC}"/>
            </c:ext>
          </c:extLst>
        </c:ser>
        <c:ser>
          <c:idx val="2"/>
          <c:order val="2"/>
          <c:tx>
            <c:strRef>
              <c:f>'3.2.jaut.'!$D$36:$D$37</c:f>
              <c:strCache>
                <c:ptCount val="1"/>
                <c:pt idx="0">
                  <c:v>Drīzāk nesaprotama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'3.2.jaut.'!$D$38:$D$45</c:f>
              <c:numCache>
                <c:formatCode>0%</c:formatCode>
                <c:ptCount val="7"/>
                <c:pt idx="0">
                  <c:v>8.2278481012658222E-2</c:v>
                </c:pt>
                <c:pt idx="1">
                  <c:v>6.8181818181818177E-2</c:v>
                </c:pt>
                <c:pt idx="2">
                  <c:v>0.125</c:v>
                </c:pt>
                <c:pt idx="3">
                  <c:v>5.362776025236593E-2</c:v>
                </c:pt>
                <c:pt idx="4">
                  <c:v>4.5685279187817257E-2</c:v>
                </c:pt>
                <c:pt idx="5">
                  <c:v>7.0175438596491224E-2</c:v>
                </c:pt>
                <c:pt idx="6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CA-4957-9B72-6934B73487CC}"/>
            </c:ext>
          </c:extLst>
        </c:ser>
        <c:ser>
          <c:idx val="3"/>
          <c:order val="3"/>
          <c:tx>
            <c:strRef>
              <c:f>'3.2.jaut.'!$E$36:$E$37</c:f>
              <c:strCache>
                <c:ptCount val="1"/>
                <c:pt idx="0">
                  <c:v>Pilnībā nesaprotama</c:v>
                </c:pt>
              </c:strCache>
            </c:strRef>
          </c:tx>
          <c:spPr>
            <a:solidFill>
              <a:srgbClr val="66CC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'3.2.jaut.'!$E$38:$E$45</c:f>
              <c:numCache>
                <c:formatCode>0%</c:formatCode>
                <c:ptCount val="7"/>
                <c:pt idx="0">
                  <c:v>6.3291139240506328E-3</c:v>
                </c:pt>
                <c:pt idx="1">
                  <c:v>1.7482517482517483E-3</c:v>
                </c:pt>
                <c:pt idx="2">
                  <c:v>6.25E-2</c:v>
                </c:pt>
                <c:pt idx="3">
                  <c:v>6.3091482649842269E-3</c:v>
                </c:pt>
                <c:pt idx="4">
                  <c:v>5.076142131979695E-3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CA-4957-9B72-6934B73487CC}"/>
            </c:ext>
          </c:extLst>
        </c:ser>
        <c:ser>
          <c:idx val="4"/>
          <c:order val="4"/>
          <c:tx>
            <c:strRef>
              <c:f>'3.2.jaut.'!$F$36:$F$37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'3.2.jaut.'!$F$38:$F$45</c:f>
              <c:numCache>
                <c:formatCode>0%</c:formatCode>
                <c:ptCount val="7"/>
                <c:pt idx="0">
                  <c:v>2.8481012658227847E-2</c:v>
                </c:pt>
                <c:pt idx="1">
                  <c:v>2.6223776223776224E-2</c:v>
                </c:pt>
                <c:pt idx="2">
                  <c:v>2.0833333333333332E-2</c:v>
                </c:pt>
                <c:pt idx="3">
                  <c:v>2.2082018927444796E-2</c:v>
                </c:pt>
                <c:pt idx="4">
                  <c:v>1.2690355329949238E-2</c:v>
                </c:pt>
                <c:pt idx="5">
                  <c:v>7.0175438596491224E-2</c:v>
                </c:pt>
                <c:pt idx="6">
                  <c:v>3.7037037037037035E-2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CA-4957-9B72-6934B73487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449216"/>
        <c:axId val="243459200"/>
      </c:barChart>
      <c:catAx>
        <c:axId val="2434492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243459200"/>
        <c:crosses val="autoZero"/>
        <c:auto val="1"/>
        <c:lblAlgn val="ctr"/>
        <c:lblOffset val="100"/>
        <c:noMultiLvlLbl val="0"/>
      </c:catAx>
      <c:valAx>
        <c:axId val="243459200"/>
        <c:scaling>
          <c:orientation val="minMax"/>
          <c:max val="1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4344921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b="1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[VZD_klientu_aptauja_Data_file.xlsx]3.2.jaut.!PivotTable3</c:name>
    <c:fmtId val="12"/>
  </c:pivotSource>
  <c:chart>
    <c:title>
      <c:tx>
        <c:rich>
          <a:bodyPr/>
          <a:lstStyle/>
          <a:p>
            <a:pPr>
              <a:defRPr/>
            </a:pPr>
            <a:r>
              <a:rPr lang="en-GB"/>
              <a:t> 3.2. Vai portālā www.kadastrs.lv Jūs interesējošā informācija ir saprotama un pietiekama?</a:t>
            </a:r>
          </a:p>
        </c:rich>
      </c:tx>
      <c:layout>
        <c:manualLayout>
          <c:xMode val="edge"/>
          <c:yMode val="edge"/>
          <c:x val="0.44115044613159088"/>
          <c:y val="2.2399998118635328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'3.2.jaut.'!$B$55:$B$56</c:f>
              <c:strCache>
                <c:ptCount val="1"/>
                <c:pt idx="0">
                  <c:v>Pilnībā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'3.2.jaut.'!$A$57:$A$60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'3.2.jaut.'!$B$57:$B$60</c:f>
              <c:numCache>
                <c:formatCode>0%</c:formatCode>
                <c:ptCount val="3"/>
                <c:pt idx="0">
                  <c:v>0.27155172413793105</c:v>
                </c:pt>
                <c:pt idx="1">
                  <c:v>0.27293064876957496</c:v>
                </c:pt>
                <c:pt idx="2">
                  <c:v>0.32828282828282829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0-44F2-A298-16544C47BF97}"/>
            </c:ext>
          </c:extLst>
        </c:ser>
        <c:ser>
          <c:idx val="1"/>
          <c:order val="1"/>
          <c:tx>
            <c:strRef>
              <c:f>'3.2.jaut.'!$C$55:$C$56</c:f>
              <c:strCache>
                <c:ptCount val="1"/>
                <c:pt idx="0">
                  <c:v>Drīzāk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'3.2.jaut.'!$A$57:$A$60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'3.2.jaut.'!$C$57:$C$60</c:f>
              <c:numCache>
                <c:formatCode>0%</c:formatCode>
                <c:ptCount val="3"/>
                <c:pt idx="0">
                  <c:v>0.62068965517241381</c:v>
                </c:pt>
                <c:pt idx="1">
                  <c:v>0.61968680089485462</c:v>
                </c:pt>
                <c:pt idx="2">
                  <c:v>0.59469696969696972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0-44F2-A298-16544C47BF97}"/>
            </c:ext>
          </c:extLst>
        </c:ser>
        <c:ser>
          <c:idx val="2"/>
          <c:order val="2"/>
          <c:tx>
            <c:strRef>
              <c:f>'3.2.jaut.'!$D$55:$D$56</c:f>
              <c:strCache>
                <c:ptCount val="1"/>
                <c:pt idx="0">
                  <c:v>Drīzāk nesaprotama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'3.2.jaut.'!$A$57:$A$60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'3.2.jaut.'!$D$57:$D$60</c:f>
              <c:numCache>
                <c:formatCode>0%</c:formatCode>
                <c:ptCount val="3"/>
                <c:pt idx="0">
                  <c:v>6.8965517241379309E-2</c:v>
                </c:pt>
                <c:pt idx="1">
                  <c:v>7.1588366890380312E-2</c:v>
                </c:pt>
                <c:pt idx="2">
                  <c:v>5.6818181818181816E-2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0-44F2-A298-16544C47BF97}"/>
            </c:ext>
          </c:extLst>
        </c:ser>
        <c:ser>
          <c:idx val="3"/>
          <c:order val="3"/>
          <c:tx>
            <c:strRef>
              <c:f>'3.2.jaut.'!$E$55:$E$56</c:f>
              <c:strCache>
                <c:ptCount val="1"/>
                <c:pt idx="0">
                  <c:v>Pilnībā nesaprotama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'3.2.jaut.'!$A$57:$A$60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'3.2.jaut.'!$E$57:$E$60</c:f>
              <c:numCache>
                <c:formatCode>0%</c:formatCode>
                <c:ptCount val="3"/>
                <c:pt idx="0">
                  <c:v>2.1551724137931034E-3</c:v>
                </c:pt>
                <c:pt idx="1">
                  <c:v>6.7114093959731542E-3</c:v>
                </c:pt>
                <c:pt idx="2">
                  <c:v>7.575757575757576E-3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10-44F2-A298-16544C47BF97}"/>
            </c:ext>
          </c:extLst>
        </c:ser>
        <c:ser>
          <c:idx val="4"/>
          <c:order val="4"/>
          <c:tx>
            <c:strRef>
              <c:f>'3.2.jaut.'!$F$55:$F$56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'3.2.jaut.'!$A$57:$A$60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'3.2.jaut.'!$F$57:$F$60</c:f>
              <c:numCache>
                <c:formatCode>0%</c:formatCode>
                <c:ptCount val="3"/>
                <c:pt idx="0">
                  <c:v>3.6637931034482756E-2</c:v>
                </c:pt>
                <c:pt idx="1">
                  <c:v>2.9082774049217001E-2</c:v>
                </c:pt>
                <c:pt idx="2">
                  <c:v>1.2626262626262626E-2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10-44F2-A298-16544C47BF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3584384"/>
        <c:axId val="243598464"/>
      </c:barChart>
      <c:catAx>
        <c:axId val="243584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3598464"/>
        <c:crosses val="autoZero"/>
        <c:auto val="1"/>
        <c:lblAlgn val="ctr"/>
        <c:lblOffset val="100"/>
        <c:noMultiLvlLbl val="0"/>
      </c:catAx>
      <c:valAx>
        <c:axId val="24359846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35843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[VZD_klientu_aptauja_Data_file.xlsx]4.jaut.!PivotTable6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lv-LV"/>
              <a:t>4. Konsultāciju par sev interesējošo jautājumu labprātāk saņemtu?</a:t>
            </a:r>
            <a:endParaRPr lang="en-US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'4.jaut.'!$B$6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'4.jaut.'!$A$7:$A$11</c:f>
              <c:strCache>
                <c:ptCount val="4"/>
                <c:pt idx="0">
                  <c:v>Pa e-pastu</c:v>
                </c:pt>
                <c:pt idx="1">
                  <c:v>Pa informatīvo tālruni</c:v>
                </c:pt>
                <c:pt idx="2">
                  <c:v>Klātienē klientu apkalpošanas centrā</c:v>
                </c:pt>
                <c:pt idx="3">
                  <c:v>Cits</c:v>
                </c:pt>
              </c:strCache>
            </c:strRef>
          </c:cat>
          <c:val>
            <c:numRef>
              <c:f>'4.jaut.'!$B$7:$B$11</c:f>
              <c:numCache>
                <c:formatCode>0%</c:formatCode>
                <c:ptCount val="4"/>
                <c:pt idx="0">
                  <c:v>0.40024293956878226</c:v>
                </c:pt>
                <c:pt idx="1">
                  <c:v>0.39902824172487095</c:v>
                </c:pt>
                <c:pt idx="2">
                  <c:v>0.1882781658062557</c:v>
                </c:pt>
                <c:pt idx="3">
                  <c:v>1.2450652900091102E-2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8-404D-B7AE-69B5C9798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648000"/>
        <c:axId val="243649536"/>
      </c:barChart>
      <c:catAx>
        <c:axId val="2436480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243649536"/>
        <c:crosses val="autoZero"/>
        <c:auto val="1"/>
        <c:lblAlgn val="ctr"/>
        <c:lblOffset val="100"/>
        <c:noMultiLvlLbl val="0"/>
      </c:catAx>
      <c:valAx>
        <c:axId val="243649536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43648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[VZD_klientu_aptauja_Data_file.xlsx]4.jaut.!PivotTable10</c:name>
    <c:fmtId val="16"/>
  </c:pivotSource>
  <c:chart>
    <c:title>
      <c:tx>
        <c:rich>
          <a:bodyPr/>
          <a:lstStyle/>
          <a:p>
            <a:pPr>
              <a:defRPr/>
            </a:pPr>
            <a:r>
              <a:rPr lang="lv-LV" sz="1800" b="1" i="0" baseline="0">
                <a:effectLst/>
              </a:rPr>
              <a:t>4. Konsultāciju par sev interesējošo jautājumu labprātāk saņemtu?</a:t>
            </a:r>
            <a:endParaRPr lang="en-GB">
              <a:effectLst/>
            </a:endParaRP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2815934406433644"/>
          <c:y val="0.15394159179899186"/>
          <c:w val="0.41617657994868806"/>
          <c:h val="0.814481642642783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'4.jaut.'!$B$16:$B$17</c:f>
              <c:strCache>
                <c:ptCount val="1"/>
                <c:pt idx="0">
                  <c:v>Fiziska persona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'4.jaut.'!$A$18:$A$22</c:f>
              <c:strCache>
                <c:ptCount val="4"/>
                <c:pt idx="0">
                  <c:v>Pa e-pastu</c:v>
                </c:pt>
                <c:pt idx="1">
                  <c:v>Pa informatīvo tālruni</c:v>
                </c:pt>
                <c:pt idx="2">
                  <c:v>Klātienē klientu apkalpošanas centrā</c:v>
                </c:pt>
                <c:pt idx="3">
                  <c:v>Cits</c:v>
                </c:pt>
              </c:strCache>
            </c:strRef>
          </c:cat>
          <c:val>
            <c:numRef>
              <c:f>'4.jaut.'!$B$18:$B$22</c:f>
              <c:numCache>
                <c:formatCode>0%</c:formatCode>
                <c:ptCount val="4"/>
                <c:pt idx="0">
                  <c:v>0.396769109535067</c:v>
                </c:pt>
                <c:pt idx="1">
                  <c:v>0.39873916469661153</c:v>
                </c:pt>
                <c:pt idx="2">
                  <c:v>0.18991331757289204</c:v>
                </c:pt>
                <c:pt idx="3">
                  <c:v>1.4578408195429472E-2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4F5E-9EC6-79176EF10A47}"/>
            </c:ext>
          </c:extLst>
        </c:ser>
        <c:ser>
          <c:idx val="1"/>
          <c:order val="1"/>
          <c:tx>
            <c:strRef>
              <c:f>'4.jaut.'!$C$16:$C$17</c:f>
              <c:strCache>
                <c:ptCount val="1"/>
                <c:pt idx="0">
                  <c:v>Fiziskas personas pilnvarota persona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'4.jaut.'!$A$18:$A$22</c:f>
              <c:strCache>
                <c:ptCount val="4"/>
                <c:pt idx="0">
                  <c:v>Pa e-pastu</c:v>
                </c:pt>
                <c:pt idx="1">
                  <c:v>Pa informatīvo tālruni</c:v>
                </c:pt>
                <c:pt idx="2">
                  <c:v>Klātienē klientu apkalpošanas centrā</c:v>
                </c:pt>
                <c:pt idx="3">
                  <c:v>Cits</c:v>
                </c:pt>
              </c:strCache>
            </c:strRef>
          </c:cat>
          <c:val>
            <c:numRef>
              <c:f>'4.jaut.'!$C$18:$C$22</c:f>
              <c:numCache>
                <c:formatCode>0%</c:formatCode>
                <c:ptCount val="4"/>
                <c:pt idx="0">
                  <c:v>0.35251798561151076</c:v>
                </c:pt>
                <c:pt idx="1">
                  <c:v>0.31654676258992803</c:v>
                </c:pt>
                <c:pt idx="2">
                  <c:v>0.32374100719424459</c:v>
                </c:pt>
                <c:pt idx="3">
                  <c:v>7.1942446043165471E-3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07-4F5E-9EC6-79176EF10A47}"/>
            </c:ext>
          </c:extLst>
        </c:ser>
        <c:ser>
          <c:idx val="2"/>
          <c:order val="2"/>
          <c:tx>
            <c:strRef>
              <c:f>'4.jaut.'!$D$16:$D$17</c:f>
              <c:strCache>
                <c:ptCount val="1"/>
                <c:pt idx="0">
                  <c:v>Juridiskas personas pārstāvis (SIA, AS, biedrība u.c.)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'4.jaut.'!$A$18:$A$22</c:f>
              <c:strCache>
                <c:ptCount val="4"/>
                <c:pt idx="0">
                  <c:v>Pa e-pastu</c:v>
                </c:pt>
                <c:pt idx="1">
                  <c:v>Pa informatīvo tālruni</c:v>
                </c:pt>
                <c:pt idx="2">
                  <c:v>Klātienē klientu apkalpošanas centrā</c:v>
                </c:pt>
                <c:pt idx="3">
                  <c:v>Cits</c:v>
                </c:pt>
              </c:strCache>
            </c:strRef>
          </c:cat>
          <c:val>
            <c:numRef>
              <c:f>'4.jaut.'!$D$18:$D$22</c:f>
              <c:numCache>
                <c:formatCode>0%</c:formatCode>
                <c:ptCount val="4"/>
                <c:pt idx="0">
                  <c:v>0.41648590021691972</c:v>
                </c:pt>
                <c:pt idx="1">
                  <c:v>0.4316702819956616</c:v>
                </c:pt>
                <c:pt idx="2">
                  <c:v>0.14533622559652928</c:v>
                </c:pt>
                <c:pt idx="3">
                  <c:v>6.5075921908893707E-3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07-4F5E-9EC6-79176EF10A47}"/>
            </c:ext>
          </c:extLst>
        </c:ser>
        <c:ser>
          <c:idx val="3"/>
          <c:order val="3"/>
          <c:tx>
            <c:strRef>
              <c:f>'4.jaut.'!$E$16:$E$17</c:f>
              <c:strCache>
                <c:ptCount val="1"/>
                <c:pt idx="0">
                  <c:v>Reglamentētas profesijas pārstāvis (notārs, advokāts, tiesu izpildītājs u.c.)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'4.jaut.'!$A$18:$A$22</c:f>
              <c:strCache>
                <c:ptCount val="4"/>
                <c:pt idx="0">
                  <c:v>Pa e-pastu</c:v>
                </c:pt>
                <c:pt idx="1">
                  <c:v>Pa informatīvo tālruni</c:v>
                </c:pt>
                <c:pt idx="2">
                  <c:v>Klātienē klientu apkalpošanas centrā</c:v>
                </c:pt>
                <c:pt idx="3">
                  <c:v>Cits</c:v>
                </c:pt>
              </c:strCache>
            </c:strRef>
          </c:cat>
          <c:val>
            <c:numRef>
              <c:f>'4.jaut.'!$E$18:$E$22</c:f>
              <c:numCache>
                <c:formatCode>0%</c:formatCode>
                <c:ptCount val="4"/>
                <c:pt idx="0">
                  <c:v>0.5</c:v>
                </c:pt>
                <c:pt idx="1">
                  <c:v>0.45238095238095238</c:v>
                </c:pt>
                <c:pt idx="2">
                  <c:v>4.7619047619047616E-2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07-4F5E-9EC6-79176EF10A47}"/>
            </c:ext>
          </c:extLst>
        </c:ser>
        <c:ser>
          <c:idx val="4"/>
          <c:order val="4"/>
          <c:tx>
            <c:strRef>
              <c:f>'4.jaut.'!$F$16:$F$17</c:f>
              <c:strCache>
                <c:ptCount val="1"/>
                <c:pt idx="0">
                  <c:v>Valsts/pašvaldības iestādes pārstāvis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'4.jaut.'!$A$18:$A$22</c:f>
              <c:strCache>
                <c:ptCount val="4"/>
                <c:pt idx="0">
                  <c:v>Pa e-pastu</c:v>
                </c:pt>
                <c:pt idx="1">
                  <c:v>Pa informatīvo tālruni</c:v>
                </c:pt>
                <c:pt idx="2">
                  <c:v>Klātienē klientu apkalpošanas centrā</c:v>
                </c:pt>
                <c:pt idx="3">
                  <c:v>Cits</c:v>
                </c:pt>
              </c:strCache>
            </c:strRef>
          </c:cat>
          <c:val>
            <c:numRef>
              <c:f>'4.jaut.'!$F$18:$F$22</c:f>
              <c:numCache>
                <c:formatCode>0%</c:formatCode>
                <c:ptCount val="4"/>
                <c:pt idx="0">
                  <c:v>0.4336283185840708</c:v>
                </c:pt>
                <c:pt idx="1">
                  <c:v>0.35398230088495575</c:v>
                </c:pt>
                <c:pt idx="2">
                  <c:v>0.21238938053097345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07-4F5E-9EC6-79176EF10A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3775744"/>
        <c:axId val="243785728"/>
      </c:barChart>
      <c:catAx>
        <c:axId val="2437757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243785728"/>
        <c:crosses val="autoZero"/>
        <c:auto val="1"/>
        <c:lblAlgn val="ctr"/>
        <c:lblOffset val="100"/>
        <c:noMultiLvlLbl val="0"/>
      </c:catAx>
      <c:valAx>
        <c:axId val="243785728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437757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[VZD_klientu_aptauja_Data_file.xlsx]4.jaut.!PivotTable12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lv-LV"/>
              <a:t>4. Konsultāciju par sev interesējošo jautājumu labprātāk saņemtu?</a:t>
            </a:r>
            <a:endParaRPr lang="en-GB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2095002437005207"/>
          <c:y val="0.10898013502232606"/>
          <c:w val="0.47775437585787961"/>
          <c:h val="0.82629188842347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'4.jaut.'!$B$36:$B$37</c:f>
              <c:strCache>
                <c:ptCount val="1"/>
                <c:pt idx="0">
                  <c:v>arhīva materiālu izsniegšanu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'4.jaut.'!$A$38:$A$42</c:f>
              <c:strCache>
                <c:ptCount val="4"/>
                <c:pt idx="0">
                  <c:v>Cits</c:v>
                </c:pt>
                <c:pt idx="1">
                  <c:v>Klātienē klientu apkalpošanas centrā</c:v>
                </c:pt>
                <c:pt idx="2">
                  <c:v>Pa e-pastu</c:v>
                </c:pt>
                <c:pt idx="3">
                  <c:v>Pa informatīvo tālruni</c:v>
                </c:pt>
              </c:strCache>
            </c:strRef>
          </c:cat>
          <c:val>
            <c:numRef>
              <c:f>'4.jaut.'!$B$38:$B$42</c:f>
              <c:numCache>
                <c:formatCode>0%</c:formatCode>
                <c:ptCount val="4"/>
                <c:pt idx="0">
                  <c:v>6.0606060606060606E-3</c:v>
                </c:pt>
                <c:pt idx="1">
                  <c:v>0.17777777777777778</c:v>
                </c:pt>
                <c:pt idx="2">
                  <c:v>0.42626262626262629</c:v>
                </c:pt>
                <c:pt idx="3">
                  <c:v>0.38989898989898991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5-464F-88F5-65C5F94B3FF0}"/>
            </c:ext>
          </c:extLst>
        </c:ser>
        <c:ser>
          <c:idx val="1"/>
          <c:order val="1"/>
          <c:tx>
            <c:strRef>
              <c:f>'4.jaut.'!$C$36:$C$37</c:f>
              <c:strCache>
                <c:ptCount val="1"/>
                <c:pt idx="0">
                  <c:v>būves/telpu grupas kadastrālo uzmērīšanu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'4.jaut.'!$A$38:$A$42</c:f>
              <c:strCache>
                <c:ptCount val="4"/>
                <c:pt idx="0">
                  <c:v>Cits</c:v>
                </c:pt>
                <c:pt idx="1">
                  <c:v>Klātienē klientu apkalpošanas centrā</c:v>
                </c:pt>
                <c:pt idx="2">
                  <c:v>Pa e-pastu</c:v>
                </c:pt>
                <c:pt idx="3">
                  <c:v>Pa informatīvo tālruni</c:v>
                </c:pt>
              </c:strCache>
            </c:strRef>
          </c:cat>
          <c:val>
            <c:numRef>
              <c:f>'4.jaut.'!$C$38:$C$42</c:f>
              <c:numCache>
                <c:formatCode>0%</c:formatCode>
                <c:ptCount val="4"/>
                <c:pt idx="0">
                  <c:v>1.1591962905718702E-2</c:v>
                </c:pt>
                <c:pt idx="1">
                  <c:v>0.18238021638330756</c:v>
                </c:pt>
                <c:pt idx="2">
                  <c:v>0.3516228748068006</c:v>
                </c:pt>
                <c:pt idx="3">
                  <c:v>0.45440494590417313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45-464F-88F5-65C5F94B3FF0}"/>
            </c:ext>
          </c:extLst>
        </c:ser>
        <c:ser>
          <c:idx val="2"/>
          <c:order val="2"/>
          <c:tx>
            <c:strRef>
              <c:f>'4.jaut.'!$D$36:$D$37</c:f>
              <c:strCache>
                <c:ptCount val="1"/>
                <c:pt idx="0">
                  <c:v>cits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'4.jaut.'!$A$38:$A$42</c:f>
              <c:strCache>
                <c:ptCount val="4"/>
                <c:pt idx="0">
                  <c:v>Cits</c:v>
                </c:pt>
                <c:pt idx="1">
                  <c:v>Klātienē klientu apkalpošanas centrā</c:v>
                </c:pt>
                <c:pt idx="2">
                  <c:v>Pa e-pastu</c:v>
                </c:pt>
                <c:pt idx="3">
                  <c:v>Pa informatīvo tālruni</c:v>
                </c:pt>
              </c:strCache>
            </c:strRef>
          </c:cat>
          <c:val>
            <c:numRef>
              <c:f>'4.jaut.'!$D$38:$D$42</c:f>
              <c:numCache>
                <c:formatCode>0%</c:formatCode>
                <c:ptCount val="4"/>
                <c:pt idx="0">
                  <c:v>2.8846153846153848E-2</c:v>
                </c:pt>
                <c:pt idx="1">
                  <c:v>0.26923076923076922</c:v>
                </c:pt>
                <c:pt idx="2">
                  <c:v>0.30769230769230771</c:v>
                </c:pt>
                <c:pt idx="3">
                  <c:v>0.39423076923076922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45-464F-88F5-65C5F94B3FF0}"/>
            </c:ext>
          </c:extLst>
        </c:ser>
        <c:ser>
          <c:idx val="3"/>
          <c:order val="3"/>
          <c:tx>
            <c:strRef>
              <c:f>'4.jaut.'!$E$36:$E$37</c:f>
              <c:strCache>
                <c:ptCount val="1"/>
                <c:pt idx="0">
                  <c:v>kadastra datu reģistrāciju / aktualizāciju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'4.jaut.'!$A$38:$A$42</c:f>
              <c:strCache>
                <c:ptCount val="4"/>
                <c:pt idx="0">
                  <c:v>Cits</c:v>
                </c:pt>
                <c:pt idx="1">
                  <c:v>Klātienē klientu apkalpošanas centrā</c:v>
                </c:pt>
                <c:pt idx="2">
                  <c:v>Pa e-pastu</c:v>
                </c:pt>
                <c:pt idx="3">
                  <c:v>Pa informatīvo tālruni</c:v>
                </c:pt>
              </c:strCache>
            </c:strRef>
          </c:cat>
          <c:val>
            <c:numRef>
              <c:f>'4.jaut.'!$E$38:$E$42</c:f>
              <c:numCache>
                <c:formatCode>0%</c:formatCode>
                <c:ptCount val="4"/>
                <c:pt idx="0">
                  <c:v>1.6181229773462782E-2</c:v>
                </c:pt>
                <c:pt idx="1">
                  <c:v>0.21521035598705501</c:v>
                </c:pt>
                <c:pt idx="2">
                  <c:v>0.38511326860841422</c:v>
                </c:pt>
                <c:pt idx="3">
                  <c:v>0.38349514563106796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45-464F-88F5-65C5F94B3FF0}"/>
            </c:ext>
          </c:extLst>
        </c:ser>
        <c:ser>
          <c:idx val="4"/>
          <c:order val="4"/>
          <c:tx>
            <c:strRef>
              <c:f>'4.jaut.'!$F$36:$F$37</c:f>
              <c:strCache>
                <c:ptCount val="1"/>
                <c:pt idx="0">
                  <c:v>kadastra informācijas izsniegšanu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'4.jaut.'!$A$38:$A$42</c:f>
              <c:strCache>
                <c:ptCount val="4"/>
                <c:pt idx="0">
                  <c:v>Cits</c:v>
                </c:pt>
                <c:pt idx="1">
                  <c:v>Klātienē klientu apkalpošanas centrā</c:v>
                </c:pt>
                <c:pt idx="2">
                  <c:v>Pa e-pastu</c:v>
                </c:pt>
                <c:pt idx="3">
                  <c:v>Pa informatīvo tālruni</c:v>
                </c:pt>
              </c:strCache>
            </c:strRef>
          </c:cat>
          <c:val>
            <c:numRef>
              <c:f>'4.jaut.'!$F$38:$F$42</c:f>
              <c:numCache>
                <c:formatCode>0%</c:formatCode>
                <c:ptCount val="4"/>
                <c:pt idx="0">
                  <c:v>1.4184397163120567E-2</c:v>
                </c:pt>
                <c:pt idx="1">
                  <c:v>0.14716312056737588</c:v>
                </c:pt>
                <c:pt idx="2">
                  <c:v>0.51773049645390068</c:v>
                </c:pt>
                <c:pt idx="3">
                  <c:v>0.32092198581560283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45-464F-88F5-65C5F94B3FF0}"/>
            </c:ext>
          </c:extLst>
        </c:ser>
        <c:ser>
          <c:idx val="5"/>
          <c:order val="5"/>
          <c:tx>
            <c:strRef>
              <c:f>'4.jaut.'!$G$36:$G$37</c:f>
              <c:strCache>
                <c:ptCount val="1"/>
                <c:pt idx="0">
                  <c:v>Kadastrālo vērtēšanu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'4.jaut.'!$A$38:$A$42</c:f>
              <c:strCache>
                <c:ptCount val="4"/>
                <c:pt idx="0">
                  <c:v>Cits</c:v>
                </c:pt>
                <c:pt idx="1">
                  <c:v>Klātienē klientu apkalpošanas centrā</c:v>
                </c:pt>
                <c:pt idx="2">
                  <c:v>Pa e-pastu</c:v>
                </c:pt>
                <c:pt idx="3">
                  <c:v>Pa informatīvo tālruni</c:v>
                </c:pt>
              </c:strCache>
            </c:strRef>
          </c:cat>
          <c:val>
            <c:numRef>
              <c:f>'4.jaut.'!$G$38:$G$42</c:f>
              <c:numCache>
                <c:formatCode>0%</c:formatCode>
                <c:ptCount val="4"/>
                <c:pt idx="0">
                  <c:v>6.8965517241379309E-3</c:v>
                </c:pt>
                <c:pt idx="1">
                  <c:v>0.29655172413793102</c:v>
                </c:pt>
                <c:pt idx="2">
                  <c:v>0.37931034482758619</c:v>
                </c:pt>
                <c:pt idx="3">
                  <c:v>0.31724137931034485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45-464F-88F5-65C5F94B3FF0}"/>
            </c:ext>
          </c:extLst>
        </c:ser>
        <c:ser>
          <c:idx val="6"/>
          <c:order val="6"/>
          <c:tx>
            <c:strRef>
              <c:f>'4.jaut.'!$H$36:$H$37</c:f>
              <c:strCache>
                <c:ptCount val="1"/>
                <c:pt idx="0">
                  <c:v>neesmu pieprasījis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'4.jaut.'!$A$38:$A$42</c:f>
              <c:strCache>
                <c:ptCount val="4"/>
                <c:pt idx="0">
                  <c:v>Cits</c:v>
                </c:pt>
                <c:pt idx="1">
                  <c:v>Klātienē klientu apkalpošanas centrā</c:v>
                </c:pt>
                <c:pt idx="2">
                  <c:v>Pa e-pastu</c:v>
                </c:pt>
                <c:pt idx="3">
                  <c:v>Pa informatīvo tālruni</c:v>
                </c:pt>
              </c:strCache>
            </c:strRef>
          </c:cat>
          <c:val>
            <c:numRef>
              <c:f>'4.jaut.'!$H$38:$H$42</c:f>
              <c:numCache>
                <c:formatCode>0%</c:formatCode>
                <c:ptCount val="4"/>
                <c:pt idx="0">
                  <c:v>1.3698630136986301E-2</c:v>
                </c:pt>
                <c:pt idx="1">
                  <c:v>0.12328767123287671</c:v>
                </c:pt>
                <c:pt idx="2">
                  <c:v>0.47945205479452052</c:v>
                </c:pt>
                <c:pt idx="3">
                  <c:v>0.38356164383561642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A45-464F-88F5-65C5F94B3F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4084736"/>
        <c:axId val="244086272"/>
      </c:barChart>
      <c:catAx>
        <c:axId val="2440847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086272"/>
        <c:crosses val="autoZero"/>
        <c:auto val="1"/>
        <c:lblAlgn val="ctr"/>
        <c:lblOffset val="100"/>
        <c:noMultiLvlLbl val="0"/>
      </c:catAx>
      <c:valAx>
        <c:axId val="2440862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4084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[VZD_klientu_aptauja_Data_file.xlsx]5.jaut.!PivotTable6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 5. Cik bieži Jūs esat pieprasījis VZD pakalpojumus pēdējo 2 gadu laikā?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'5.jaut.'!$B$6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'5.jaut.'!$A$7:$A$11</c:f>
              <c:strCache>
                <c:ptCount val="4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  <c:pt idx="3">
                  <c:v>Neesmu pieprasījis</c:v>
                </c:pt>
              </c:strCache>
            </c:strRef>
          </c:cat>
          <c:val>
            <c:numRef>
              <c:f>'5.jaut.'!$B$7:$B$11</c:f>
              <c:numCache>
                <c:formatCode>0%</c:formatCode>
                <c:ptCount val="4"/>
                <c:pt idx="0">
                  <c:v>0.3613726085636198</c:v>
                </c:pt>
                <c:pt idx="1">
                  <c:v>0.26267840874582449</c:v>
                </c:pt>
                <c:pt idx="2">
                  <c:v>0.34740358335863952</c:v>
                </c:pt>
                <c:pt idx="3">
                  <c:v>2.8545399331916185E-2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2-4A77-AF8D-3C5EEFDAD8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166016"/>
        <c:axId val="244171904"/>
      </c:barChart>
      <c:catAx>
        <c:axId val="2441660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44171904"/>
        <c:crosses val="autoZero"/>
        <c:auto val="1"/>
        <c:lblAlgn val="ctr"/>
        <c:lblOffset val="100"/>
        <c:noMultiLvlLbl val="0"/>
      </c:catAx>
      <c:valAx>
        <c:axId val="24417190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44166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[VZD_klientu_aptauja_Data_file.xlsx]5.jaut.!PivotTable10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GB"/>
              <a:t>5. Cik bieži Jūs esat pieprasījis VZD pakalpojumus pēdējo 2 gadu laikā?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'5.jaut.'!$B$16:$B$17</c:f>
              <c:strCache>
                <c:ptCount val="1"/>
                <c:pt idx="0">
                  <c:v>1 reizi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'5.jaut.'!$B$18:$B$23</c:f>
              <c:numCache>
                <c:formatCode>0%</c:formatCode>
                <c:ptCount val="5"/>
                <c:pt idx="0">
                  <c:v>0.42671394799054374</c:v>
                </c:pt>
                <c:pt idx="1">
                  <c:v>0.2805755395683453</c:v>
                </c:pt>
                <c:pt idx="2">
                  <c:v>0.13449023861171366</c:v>
                </c:pt>
                <c:pt idx="3">
                  <c:v>0</c:v>
                </c:pt>
                <c:pt idx="4">
                  <c:v>5.3097345132743362E-2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8-4F1B-B2DC-6684BA2EF2DB}"/>
            </c:ext>
          </c:extLst>
        </c:ser>
        <c:ser>
          <c:idx val="1"/>
          <c:order val="1"/>
          <c:tx>
            <c:strRef>
              <c:f>'5.jaut.'!$C$16:$C$17</c:f>
              <c:strCache>
                <c:ptCount val="1"/>
                <c:pt idx="0">
                  <c:v>2 reizes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'5.jaut.'!$C$18:$C$23</c:f>
              <c:numCache>
                <c:formatCode>0%</c:formatCode>
                <c:ptCount val="5"/>
                <c:pt idx="0">
                  <c:v>0.28802206461780933</c:v>
                </c:pt>
                <c:pt idx="1">
                  <c:v>0.25899280575539568</c:v>
                </c:pt>
                <c:pt idx="2">
                  <c:v>0.18872017353579176</c:v>
                </c:pt>
                <c:pt idx="3">
                  <c:v>4.7619047619047616E-2</c:v>
                </c:pt>
                <c:pt idx="4">
                  <c:v>7.9646017699115043E-2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D8-4F1B-B2DC-6684BA2EF2DB}"/>
            </c:ext>
          </c:extLst>
        </c:ser>
        <c:ser>
          <c:idx val="2"/>
          <c:order val="2"/>
          <c:tx>
            <c:strRef>
              <c:f>'5.jaut.'!$D$16:$D$17</c:f>
              <c:strCache>
                <c:ptCount val="1"/>
                <c:pt idx="0">
                  <c:v>3 reizes un vairāk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'5.jaut.'!$D$18:$D$23</c:f>
              <c:numCache>
                <c:formatCode>0%</c:formatCode>
                <c:ptCount val="5"/>
                <c:pt idx="0">
                  <c:v>0.25334909377462567</c:v>
                </c:pt>
                <c:pt idx="1">
                  <c:v>0.45323741007194246</c:v>
                </c:pt>
                <c:pt idx="2">
                  <c:v>0.65726681127982645</c:v>
                </c:pt>
                <c:pt idx="3">
                  <c:v>0.95238095238095233</c:v>
                </c:pt>
                <c:pt idx="4">
                  <c:v>0.84070796460176989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D8-4F1B-B2DC-6684BA2EF2DB}"/>
            </c:ext>
          </c:extLst>
        </c:ser>
        <c:ser>
          <c:idx val="3"/>
          <c:order val="3"/>
          <c:tx>
            <c:strRef>
              <c:f>'5.jaut.'!$E$16:$E$17</c:f>
              <c:strCache>
                <c:ptCount val="1"/>
                <c:pt idx="0">
                  <c:v>Neesmu pieprasījis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'5.jaut.'!$E$18:$E$23</c:f>
              <c:numCache>
                <c:formatCode>0%</c:formatCode>
                <c:ptCount val="5"/>
                <c:pt idx="0">
                  <c:v>3.1914893617021274E-2</c:v>
                </c:pt>
                <c:pt idx="1">
                  <c:v>7.1942446043165471E-3</c:v>
                </c:pt>
                <c:pt idx="2">
                  <c:v>1.9522776572668113E-2</c:v>
                </c:pt>
                <c:pt idx="3">
                  <c:v>0</c:v>
                </c:pt>
                <c:pt idx="4">
                  <c:v>2.6548672566371681E-2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D8-4F1B-B2DC-6684BA2EF2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4345856"/>
        <c:axId val="244359936"/>
      </c:barChart>
      <c:catAx>
        <c:axId val="2443458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359936"/>
        <c:crosses val="autoZero"/>
        <c:auto val="1"/>
        <c:lblAlgn val="ctr"/>
        <c:lblOffset val="100"/>
        <c:noMultiLvlLbl val="0"/>
      </c:catAx>
      <c:valAx>
        <c:axId val="24435993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43458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[VZD_klientu_aptauja_Data_file.xlsx]3.jaut.!PivotTable1</c:name>
    <c:fmtId val="15"/>
  </c:pivotSource>
  <c:chart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9343104484453608"/>
          <c:y val="2.9522463065222031E-2"/>
          <c:w val="0.76959395150320131"/>
          <c:h val="0.90614096817617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'3.jaut.'!$B$23:$B$24</c:f>
              <c:strCache>
                <c:ptCount val="1"/>
                <c:pt idx="0">
                  <c:v>18 – 25</c:v>
                </c:pt>
              </c:strCache>
            </c:strRef>
          </c:tx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82-4D1E-818C-1F0A3B3164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'3.jaut.'!$A$25:$A$36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'3.jaut.'!$B$25:$B$36</c:f>
              <c:numCache>
                <c:formatCode>0.0%</c:formatCode>
                <c:ptCount val="11"/>
                <c:pt idx="0">
                  <c:v>0.20909090909090908</c:v>
                </c:pt>
                <c:pt idx="1">
                  <c:v>0.2</c:v>
                </c:pt>
                <c:pt idx="2">
                  <c:v>0.14545454545454545</c:v>
                </c:pt>
                <c:pt idx="3">
                  <c:v>0.10909090909090909</c:v>
                </c:pt>
                <c:pt idx="4">
                  <c:v>9.0909090909090912E-2</c:v>
                </c:pt>
                <c:pt idx="5">
                  <c:v>8.1818181818181818E-2</c:v>
                </c:pt>
                <c:pt idx="6">
                  <c:v>4.5454545454545456E-2</c:v>
                </c:pt>
                <c:pt idx="7">
                  <c:v>6.363636363636363E-2</c:v>
                </c:pt>
                <c:pt idx="8">
                  <c:v>2.7272727272727271E-2</c:v>
                </c:pt>
                <c:pt idx="9">
                  <c:v>2.7272727272727271E-2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82-4D1E-818C-1F0A3B316475}"/>
            </c:ext>
          </c:extLst>
        </c:ser>
        <c:ser>
          <c:idx val="1"/>
          <c:order val="1"/>
          <c:tx>
            <c:strRef>
              <c:f>'3.jaut.'!$C$23:$C$24</c:f>
              <c:strCache>
                <c:ptCount val="1"/>
                <c:pt idx="0">
                  <c:v>26 – 44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'3.jaut.'!$A$25:$A$36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'3.jaut.'!$C$25:$C$36</c:f>
              <c:numCache>
                <c:formatCode>0%</c:formatCode>
                <c:ptCount val="11"/>
                <c:pt idx="0">
                  <c:v>0.24176776429809357</c:v>
                </c:pt>
                <c:pt idx="1">
                  <c:v>0.24176776429809357</c:v>
                </c:pt>
                <c:pt idx="2">
                  <c:v>0.15020219526285383</c:v>
                </c:pt>
                <c:pt idx="3">
                  <c:v>0.13113807047949164</c:v>
                </c:pt>
                <c:pt idx="4">
                  <c:v>5.8058925476603122E-2</c:v>
                </c:pt>
                <c:pt idx="5">
                  <c:v>5.6036972848064699E-2</c:v>
                </c:pt>
                <c:pt idx="6">
                  <c:v>5.0548815713460427E-2</c:v>
                </c:pt>
                <c:pt idx="7">
                  <c:v>3.9283651068746386E-2</c:v>
                </c:pt>
                <c:pt idx="8">
                  <c:v>1.4153668399768921E-2</c:v>
                </c:pt>
                <c:pt idx="9">
                  <c:v>1.4153668399768921E-2</c:v>
                </c:pt>
                <c:pt idx="10">
                  <c:v>2.8885037550548816E-3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2-4D1E-818C-1F0A3B316475}"/>
            </c:ext>
          </c:extLst>
        </c:ser>
        <c:ser>
          <c:idx val="2"/>
          <c:order val="2"/>
          <c:tx>
            <c:strRef>
              <c:f>'3.jaut.'!$D$23:$D$24</c:f>
              <c:strCache>
                <c:ptCount val="1"/>
                <c:pt idx="0">
                  <c:v>45 – 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'3.jaut.'!$A$25:$A$36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'3.jaut.'!$D$25:$D$36</c:f>
              <c:numCache>
                <c:formatCode>0%</c:formatCode>
                <c:ptCount val="11"/>
                <c:pt idx="0">
                  <c:v>0.23226042428675933</c:v>
                </c:pt>
                <c:pt idx="1">
                  <c:v>0.23226042428675933</c:v>
                </c:pt>
                <c:pt idx="2">
                  <c:v>0.16057059253840528</c:v>
                </c:pt>
                <c:pt idx="3">
                  <c:v>0.1188734455010973</c:v>
                </c:pt>
                <c:pt idx="4">
                  <c:v>6.7300658376005851E-2</c:v>
                </c:pt>
                <c:pt idx="5">
                  <c:v>5.7059253840526701E-2</c:v>
                </c:pt>
                <c:pt idx="6">
                  <c:v>5.3767373811265548E-2</c:v>
                </c:pt>
                <c:pt idx="7">
                  <c:v>3.5479151426481344E-2</c:v>
                </c:pt>
                <c:pt idx="8">
                  <c:v>2.0117044623262619E-2</c:v>
                </c:pt>
                <c:pt idx="9">
                  <c:v>1.5727871250914412E-2</c:v>
                </c:pt>
                <c:pt idx="10">
                  <c:v>6.5837600585223113E-3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82-4D1E-818C-1F0A3B316475}"/>
            </c:ext>
          </c:extLst>
        </c:ser>
        <c:ser>
          <c:idx val="3"/>
          <c:order val="3"/>
          <c:tx>
            <c:strRef>
              <c:f>'3.jaut.'!$E$23:$E$24</c:f>
              <c:strCache>
                <c:ptCount val="1"/>
                <c:pt idx="0">
                  <c:v>61 un vairāk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'3.jaut.'!$A$25:$A$36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'3.jaut.'!$E$25:$E$36</c:f>
              <c:numCache>
                <c:formatCode>0%</c:formatCode>
                <c:ptCount val="11"/>
                <c:pt idx="0">
                  <c:v>0.21217391304347827</c:v>
                </c:pt>
                <c:pt idx="1">
                  <c:v>0.20608695652173914</c:v>
                </c:pt>
                <c:pt idx="2">
                  <c:v>0.17652173913043478</c:v>
                </c:pt>
                <c:pt idx="3">
                  <c:v>0.11130434782608696</c:v>
                </c:pt>
                <c:pt idx="4">
                  <c:v>9.913043478260869E-2</c:v>
                </c:pt>
                <c:pt idx="5">
                  <c:v>6.0869565217391307E-2</c:v>
                </c:pt>
                <c:pt idx="6">
                  <c:v>4.1739130434782612E-2</c:v>
                </c:pt>
                <c:pt idx="7">
                  <c:v>3.826086956521739E-2</c:v>
                </c:pt>
                <c:pt idx="8">
                  <c:v>2.782608695652174E-2</c:v>
                </c:pt>
                <c:pt idx="9">
                  <c:v>1.9130434782608695E-2</c:v>
                </c:pt>
                <c:pt idx="10">
                  <c:v>6.956521739130435E-3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82-4D1E-818C-1F0A3B316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375488"/>
        <c:axId val="241389568"/>
      </c:barChart>
      <c:catAx>
        <c:axId val="241375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1389568"/>
        <c:crosses val="autoZero"/>
        <c:auto val="1"/>
        <c:lblAlgn val="ctr"/>
        <c:lblOffset val="100"/>
        <c:noMultiLvlLbl val="0"/>
      </c:catAx>
      <c:valAx>
        <c:axId val="241389568"/>
        <c:scaling>
          <c:orientation val="minMax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241375488"/>
        <c:crosses val="autoZero"/>
        <c:crossBetween val="between"/>
      </c:valAx>
    </c:plotArea>
    <c:legend>
      <c:legendPos val="r"/>
      <c:overlay val="1"/>
    </c:legend>
    <c:plotVisOnly val="1"/>
    <c:dispBlanksAs val="gap"/>
    <c:showDLblsOverMax val="0"/>
  </c:chart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[VZD_klientu_aptauja_Data_file.xlsx]7.jaut.!PivotTable6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7. Kādā veidā Jūs pieprasījāt VZD pakalpojumu pēdējā reizē?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'7.jaut.'!$B$6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'7.jaut.'!$A$7:$A$13</c:f>
              <c:strCache>
                <c:ptCount val="6"/>
                <c:pt idx="0">
                  <c:v>Klātienē klientu apkalpošanas centrā</c:v>
                </c:pt>
                <c:pt idx="1">
                  <c:v>Elektroniski portālā www.kadastrs.lv;</c:v>
                </c:pt>
                <c:pt idx="2">
                  <c:v>Elektroniski portālā www.latvija.lv,</c:v>
                </c:pt>
                <c:pt idx="3">
                  <c:v>Elektroniski, nosūtot pieprasījumu pa e-pastu</c:v>
                </c:pt>
                <c:pt idx="4">
                  <c:v>Elektroniski, izmantojot oficiālo e-adresi,</c:v>
                </c:pt>
                <c:pt idx="5">
                  <c:v>Pa pastu</c:v>
                </c:pt>
              </c:strCache>
            </c:strRef>
          </c:cat>
          <c:val>
            <c:numRef>
              <c:f>'7.jaut.'!$B$7:$B$13</c:f>
              <c:numCache>
                <c:formatCode>0%</c:formatCode>
                <c:ptCount val="6"/>
                <c:pt idx="0">
                  <c:v>0.37807470391740056</c:v>
                </c:pt>
                <c:pt idx="1">
                  <c:v>0.24536896447008807</c:v>
                </c:pt>
                <c:pt idx="2">
                  <c:v>0.15153355602793805</c:v>
                </c:pt>
                <c:pt idx="3">
                  <c:v>0.15001518372304889</c:v>
                </c:pt>
                <c:pt idx="4">
                  <c:v>4.9802611600364408E-2</c:v>
                </c:pt>
                <c:pt idx="5">
                  <c:v>2.5204980261160036E-2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3-4355-8D78-BFF584798A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4463872"/>
        <c:axId val="244462336"/>
      </c:barChart>
      <c:valAx>
        <c:axId val="24446233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4463872"/>
        <c:crosses val="autoZero"/>
        <c:crossBetween val="between"/>
      </c:valAx>
      <c:catAx>
        <c:axId val="2444638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4623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[VZD_klientu_aptauja_Data_file.xlsx]7.jaut.!PivotTable10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GB"/>
              <a:t>7. Kādā veidā Jūs pieprasījāt VZD pakalpojumu pēdējā reizē?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'7.jaut.'!$B$16:$B$17</c:f>
              <c:strCache>
                <c:ptCount val="1"/>
                <c:pt idx="0">
                  <c:v>Fiziska persona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'7.jaut.'!$A$18:$A$24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'7.jaut.'!$B$18:$B$24</c:f>
              <c:numCache>
                <c:formatCode>0%</c:formatCode>
                <c:ptCount val="6"/>
                <c:pt idx="0">
                  <c:v>0.23758865248226951</c:v>
                </c:pt>
                <c:pt idx="1">
                  <c:v>0.17612293144208038</c:v>
                </c:pt>
                <c:pt idx="2">
                  <c:v>3.664302600472813E-2</c:v>
                </c:pt>
                <c:pt idx="3">
                  <c:v>0.12135539795114263</c:v>
                </c:pt>
                <c:pt idx="4">
                  <c:v>0.40425531914893614</c:v>
                </c:pt>
                <c:pt idx="5">
                  <c:v>2.4034672970843184E-2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D-4A21-95D9-DE4C29409E7D}"/>
            </c:ext>
          </c:extLst>
        </c:ser>
        <c:ser>
          <c:idx val="1"/>
          <c:order val="1"/>
          <c:tx>
            <c:strRef>
              <c:f>'7.jaut.'!$C$16:$C$17</c:f>
              <c:strCache>
                <c:ptCount val="1"/>
                <c:pt idx="0">
                  <c:v>Fiziskas personas pilnvarota persona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'7.jaut.'!$A$18:$A$24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'7.jaut.'!$C$18:$C$24</c:f>
              <c:numCache>
                <c:formatCode>0%</c:formatCode>
                <c:ptCount val="6"/>
                <c:pt idx="0">
                  <c:v>0.10071942446043165</c:v>
                </c:pt>
                <c:pt idx="1">
                  <c:v>0.11510791366906475</c:v>
                </c:pt>
                <c:pt idx="2">
                  <c:v>5.0359712230215826E-2</c:v>
                </c:pt>
                <c:pt idx="3">
                  <c:v>0.20143884892086331</c:v>
                </c:pt>
                <c:pt idx="4">
                  <c:v>0.48920863309352519</c:v>
                </c:pt>
                <c:pt idx="5">
                  <c:v>4.3165467625899283E-2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D-4A21-95D9-DE4C29409E7D}"/>
            </c:ext>
          </c:extLst>
        </c:ser>
        <c:ser>
          <c:idx val="2"/>
          <c:order val="2"/>
          <c:tx>
            <c:strRef>
              <c:f>'7.jaut.'!$D$16:$D$17</c:f>
              <c:strCache>
                <c:ptCount val="1"/>
                <c:pt idx="0">
                  <c:v>Juridiskas personas pārstāvis (SIA, AS, biedrība u.c.)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'7.jaut.'!$A$18:$A$24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'7.jaut.'!$D$18:$D$24</c:f>
              <c:numCache>
                <c:formatCode>0%</c:formatCode>
                <c:ptCount val="6"/>
                <c:pt idx="0">
                  <c:v>0.33622559652928419</c:v>
                </c:pt>
                <c:pt idx="1">
                  <c:v>6.9414316702819959E-2</c:v>
                </c:pt>
                <c:pt idx="2">
                  <c:v>5.8568329718004339E-2</c:v>
                </c:pt>
                <c:pt idx="3">
                  <c:v>0.21908893709327548</c:v>
                </c:pt>
                <c:pt idx="4">
                  <c:v>0.2841648590021692</c:v>
                </c:pt>
                <c:pt idx="5">
                  <c:v>3.2537960954446853E-2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3D-4A21-95D9-DE4C29409E7D}"/>
            </c:ext>
          </c:extLst>
        </c:ser>
        <c:ser>
          <c:idx val="3"/>
          <c:order val="3"/>
          <c:tx>
            <c:strRef>
              <c:f>'7.jaut.'!$E$16:$E$17</c:f>
              <c:strCache>
                <c:ptCount val="1"/>
                <c:pt idx="0">
                  <c:v>Reglamentētas profesijas pārstāvis (notārs, advokāts, tiesu izpildītājs u.c.)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'7.jaut.'!$A$18:$A$24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'7.jaut.'!$E$18:$E$24</c:f>
              <c:numCache>
                <c:formatCode>0%</c:formatCode>
                <c:ptCount val="6"/>
                <c:pt idx="0">
                  <c:v>0.30952380952380953</c:v>
                </c:pt>
                <c:pt idx="1">
                  <c:v>2.3809523809523808E-2</c:v>
                </c:pt>
                <c:pt idx="2">
                  <c:v>0.30952380952380953</c:v>
                </c:pt>
                <c:pt idx="3">
                  <c:v>0.30952380952380953</c:v>
                </c:pt>
                <c:pt idx="4">
                  <c:v>2.3809523809523808E-2</c:v>
                </c:pt>
                <c:pt idx="5">
                  <c:v>2.3809523809523808E-2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3D-4A21-95D9-DE4C29409E7D}"/>
            </c:ext>
          </c:extLst>
        </c:ser>
        <c:ser>
          <c:idx val="4"/>
          <c:order val="4"/>
          <c:tx>
            <c:strRef>
              <c:f>'7.jaut.'!$F$16:$F$17</c:f>
              <c:strCache>
                <c:ptCount val="1"/>
                <c:pt idx="0">
                  <c:v>Valsts/pašvaldības iestādes pārstāvis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'7.jaut.'!$A$18:$A$24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'7.jaut.'!$F$18:$F$24</c:f>
              <c:numCache>
                <c:formatCode>0%</c:formatCode>
                <c:ptCount val="6"/>
                <c:pt idx="0">
                  <c:v>0.20353982300884957</c:v>
                </c:pt>
                <c:pt idx="1">
                  <c:v>2.6548672566371681E-2</c:v>
                </c:pt>
                <c:pt idx="2">
                  <c:v>0.21238938053097345</c:v>
                </c:pt>
                <c:pt idx="3">
                  <c:v>0.38938053097345132</c:v>
                </c:pt>
                <c:pt idx="4">
                  <c:v>0.16814159292035399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3D-4A21-95D9-DE4C29409E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4784128"/>
        <c:axId val="244790016"/>
      </c:barChart>
      <c:catAx>
        <c:axId val="2447841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790016"/>
        <c:crosses val="autoZero"/>
        <c:auto val="1"/>
        <c:lblAlgn val="ctr"/>
        <c:lblOffset val="100"/>
        <c:noMultiLvlLbl val="0"/>
      </c:catAx>
      <c:valAx>
        <c:axId val="2447900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478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987004176220855"/>
          <c:y val="0.4378133634336297"/>
          <c:w val="0.31766622223381835"/>
          <c:h val="0.47116783347853913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[VZD_klientu_aptauja_Data_file.xlsx]7.jaut.!PivotTable11</c:name>
    <c:fmtId val="8"/>
  </c:pivotSource>
  <c:chart>
    <c:title>
      <c:tx>
        <c:rich>
          <a:bodyPr/>
          <a:lstStyle/>
          <a:p>
            <a:pPr>
              <a:defRPr/>
            </a:pPr>
            <a:r>
              <a:rPr lang="en-GB"/>
              <a:t>7. Kādā veidā Jūs pieprasījāt VZD pakalpojumu pēdējā reizē?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8372437784690591"/>
          <c:y val="0.10976936660931383"/>
          <c:w val="0.68804924452838578"/>
          <c:h val="0.820621694891906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'7.jaut.'!$B$26:$B$27</c:f>
              <c:strCache>
                <c:ptCount val="1"/>
                <c:pt idx="0">
                  <c:v>18 – 25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'7.jaut.'!$A$28:$A$34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'7.jaut.'!$B$28:$B$34</c:f>
              <c:numCache>
                <c:formatCode>0%</c:formatCode>
                <c:ptCount val="6"/>
                <c:pt idx="0">
                  <c:v>0.30232558139534882</c:v>
                </c:pt>
                <c:pt idx="1">
                  <c:v>0.16279069767441862</c:v>
                </c:pt>
                <c:pt idx="2">
                  <c:v>0</c:v>
                </c:pt>
                <c:pt idx="3">
                  <c:v>0.16279069767441862</c:v>
                </c:pt>
                <c:pt idx="4">
                  <c:v>0.37209302325581395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7-425F-A5EC-EDBD2FD2FB6B}"/>
            </c:ext>
          </c:extLst>
        </c:ser>
        <c:ser>
          <c:idx val="1"/>
          <c:order val="1"/>
          <c:tx>
            <c:strRef>
              <c:f>'7.jaut.'!$C$26:$C$27</c:f>
              <c:strCache>
                <c:ptCount val="1"/>
                <c:pt idx="0">
                  <c:v>26 – 44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'7.jaut.'!$A$28:$A$34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'7.jaut.'!$C$28:$C$34</c:f>
              <c:numCache>
                <c:formatCode>0%</c:formatCode>
                <c:ptCount val="6"/>
                <c:pt idx="0">
                  <c:v>0.2942008486562942</c:v>
                </c:pt>
                <c:pt idx="1">
                  <c:v>0.17256011315417255</c:v>
                </c:pt>
                <c:pt idx="2">
                  <c:v>4.1018387553041019E-2</c:v>
                </c:pt>
                <c:pt idx="3">
                  <c:v>0.17043847241867044</c:v>
                </c:pt>
                <c:pt idx="4">
                  <c:v>0.30127298444130129</c:v>
                </c:pt>
                <c:pt idx="5">
                  <c:v>2.050919377652051E-2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7-425F-A5EC-EDBD2FD2FB6B}"/>
            </c:ext>
          </c:extLst>
        </c:ser>
        <c:ser>
          <c:idx val="2"/>
          <c:order val="2"/>
          <c:tx>
            <c:strRef>
              <c:f>'7.jaut.'!$D$26:$D$27</c:f>
              <c:strCache>
                <c:ptCount val="1"/>
                <c:pt idx="0">
                  <c:v>45 – 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'7.jaut.'!$A$28:$A$34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'7.jaut.'!$D$28:$D$34</c:f>
              <c:numCache>
                <c:formatCode>0%</c:formatCode>
                <c:ptCount val="6"/>
                <c:pt idx="0">
                  <c:v>0.22583201267828842</c:v>
                </c:pt>
                <c:pt idx="1">
                  <c:v>0.14025356576862125</c:v>
                </c:pt>
                <c:pt idx="2">
                  <c:v>5.388272583201268E-2</c:v>
                </c:pt>
                <c:pt idx="3">
                  <c:v>0.13866877971473851</c:v>
                </c:pt>
                <c:pt idx="4">
                  <c:v>0.41362916006339145</c:v>
                </c:pt>
                <c:pt idx="5">
                  <c:v>2.7733755942947701E-2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17-425F-A5EC-EDBD2FD2FB6B}"/>
            </c:ext>
          </c:extLst>
        </c:ser>
        <c:ser>
          <c:idx val="3"/>
          <c:order val="3"/>
          <c:tx>
            <c:strRef>
              <c:f>'7.jaut.'!$E$26:$E$27</c:f>
              <c:strCache>
                <c:ptCount val="1"/>
                <c:pt idx="0">
                  <c:v>61 un vairāk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'7.jaut.'!$A$28:$A$34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'7.jaut.'!$E$28:$E$34</c:f>
              <c:numCache>
                <c:formatCode>0%</c:formatCode>
                <c:ptCount val="6"/>
                <c:pt idx="0">
                  <c:v>0.16376306620209058</c:v>
                </c:pt>
                <c:pt idx="1">
                  <c:v>0.12369337979094076</c:v>
                </c:pt>
                <c:pt idx="2">
                  <c:v>6.6202090592334492E-2</c:v>
                </c:pt>
                <c:pt idx="3">
                  <c:v>0.12369337979094076</c:v>
                </c:pt>
                <c:pt idx="4">
                  <c:v>0.48954703832752611</c:v>
                </c:pt>
                <c:pt idx="5">
                  <c:v>3.3101045296167246E-2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17-425F-A5EC-EDBD2FD2FB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2514944"/>
        <c:axId val="242524928"/>
      </c:barChart>
      <c:catAx>
        <c:axId val="242514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2524928"/>
        <c:crosses val="autoZero"/>
        <c:auto val="1"/>
        <c:lblAlgn val="ctr"/>
        <c:lblOffset val="100"/>
        <c:noMultiLvlLbl val="0"/>
      </c:catAx>
      <c:valAx>
        <c:axId val="2425249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2514944"/>
        <c:crosses val="autoZero"/>
        <c:crossBetween val="between"/>
      </c:valAx>
    </c:plotArea>
    <c:legend>
      <c:legendPos val="r"/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[VZD_klientu_aptauja_Data_file.xlsx]7.jaut.!PivotTable12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GB"/>
              <a:t>7. Kādā veidā Jūs pieprasījāt VZD pakalpojumu pēdējā reizē?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'7.jaut.'!$B$36:$B$37</c:f>
              <c:strCache>
                <c:ptCount val="1"/>
                <c:pt idx="0">
                  <c:v>arhīva materiālu izsniegšanu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'7.jaut.'!$A$38:$A$44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'7.jaut.'!$B$38:$B$44</c:f>
              <c:numCache>
                <c:formatCode>0%</c:formatCode>
                <c:ptCount val="6"/>
                <c:pt idx="0">
                  <c:v>0.45454545454545453</c:v>
                </c:pt>
                <c:pt idx="1">
                  <c:v>0.12525252525252525</c:v>
                </c:pt>
                <c:pt idx="2">
                  <c:v>4.4444444444444446E-2</c:v>
                </c:pt>
                <c:pt idx="3">
                  <c:v>9.696969696969697E-2</c:v>
                </c:pt>
                <c:pt idx="4">
                  <c:v>0.25050505050505051</c:v>
                </c:pt>
                <c:pt idx="5">
                  <c:v>2.8282828282828285E-2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F4-4DA5-9523-6C1B7FFB04EA}"/>
            </c:ext>
          </c:extLst>
        </c:ser>
        <c:ser>
          <c:idx val="1"/>
          <c:order val="1"/>
          <c:tx>
            <c:strRef>
              <c:f>'7.jaut.'!$C$36:$C$37</c:f>
              <c:strCache>
                <c:ptCount val="1"/>
                <c:pt idx="0">
                  <c:v>būves/telpu grupas kadastrālo uzmērīšanu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'7.jaut.'!$A$38:$A$44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'7.jaut.'!$C$38:$C$44</c:f>
              <c:numCache>
                <c:formatCode>0%</c:formatCode>
                <c:ptCount val="6"/>
                <c:pt idx="0">
                  <c:v>0.11128284389489954</c:v>
                </c:pt>
                <c:pt idx="1">
                  <c:v>0.17001545595054096</c:v>
                </c:pt>
                <c:pt idx="2">
                  <c:v>3.9412673879443583E-2</c:v>
                </c:pt>
                <c:pt idx="3">
                  <c:v>0.18160741885625967</c:v>
                </c:pt>
                <c:pt idx="4">
                  <c:v>0.48531684698608962</c:v>
                </c:pt>
                <c:pt idx="5">
                  <c:v>1.2364760432766615E-2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F4-4DA5-9523-6C1B7FFB04EA}"/>
            </c:ext>
          </c:extLst>
        </c:ser>
        <c:ser>
          <c:idx val="2"/>
          <c:order val="2"/>
          <c:tx>
            <c:strRef>
              <c:f>'7.jaut.'!$D$36:$D$37</c:f>
              <c:strCache>
                <c:ptCount val="1"/>
                <c:pt idx="0">
                  <c:v>cits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'7.jaut.'!$A$38:$A$44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'7.jaut.'!$D$38:$D$44</c:f>
              <c:numCache>
                <c:formatCode>0%</c:formatCode>
                <c:ptCount val="6"/>
                <c:pt idx="0">
                  <c:v>0.14423076923076922</c:v>
                </c:pt>
                <c:pt idx="1">
                  <c:v>0.10576923076923077</c:v>
                </c:pt>
                <c:pt idx="2">
                  <c:v>8.6538461538461536E-2</c:v>
                </c:pt>
                <c:pt idx="3">
                  <c:v>0.21153846153846154</c:v>
                </c:pt>
                <c:pt idx="4">
                  <c:v>0.375</c:v>
                </c:pt>
                <c:pt idx="5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F4-4DA5-9523-6C1B7FFB04EA}"/>
            </c:ext>
          </c:extLst>
        </c:ser>
        <c:ser>
          <c:idx val="3"/>
          <c:order val="3"/>
          <c:tx>
            <c:strRef>
              <c:f>'7.jaut.'!$E$36:$E$37</c:f>
              <c:strCache>
                <c:ptCount val="1"/>
                <c:pt idx="0">
                  <c:v>kadastra datu reģistrāciju / aktualizāciju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'7.jaut.'!$A$38:$A$44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'7.jaut.'!$E$38:$E$44</c:f>
              <c:numCache>
                <c:formatCode>0%</c:formatCode>
                <c:ptCount val="6"/>
                <c:pt idx="0">
                  <c:v>0.1650485436893204</c:v>
                </c:pt>
                <c:pt idx="1">
                  <c:v>0.16181229773462782</c:v>
                </c:pt>
                <c:pt idx="2">
                  <c:v>6.4724919093851127E-2</c:v>
                </c:pt>
                <c:pt idx="3">
                  <c:v>0.1650485436893204</c:v>
                </c:pt>
                <c:pt idx="4">
                  <c:v>0.39967637540453077</c:v>
                </c:pt>
                <c:pt idx="5">
                  <c:v>4.3689320388349516E-2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F4-4DA5-9523-6C1B7FFB04EA}"/>
            </c:ext>
          </c:extLst>
        </c:ser>
        <c:ser>
          <c:idx val="4"/>
          <c:order val="4"/>
          <c:tx>
            <c:strRef>
              <c:f>'7.jaut.'!$F$36:$F$37</c:f>
              <c:strCache>
                <c:ptCount val="1"/>
                <c:pt idx="0">
                  <c:v>kadastra informācijas izsniegšanu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'7.jaut.'!$A$38:$A$44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'7.jaut.'!$F$38:$F$44</c:f>
              <c:numCache>
                <c:formatCode>0%</c:formatCode>
                <c:ptCount val="6"/>
                <c:pt idx="0">
                  <c:v>0.49113475177304966</c:v>
                </c:pt>
                <c:pt idx="1">
                  <c:v>0.13652482269503546</c:v>
                </c:pt>
                <c:pt idx="2">
                  <c:v>5.8510638297872342E-2</c:v>
                </c:pt>
                <c:pt idx="3">
                  <c:v>0.12234042553191489</c:v>
                </c:pt>
                <c:pt idx="4">
                  <c:v>0.17198581560283688</c:v>
                </c:pt>
                <c:pt idx="5">
                  <c:v>1.9503546099290781E-2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F4-4DA5-9523-6C1B7FFB04EA}"/>
            </c:ext>
          </c:extLst>
        </c:ser>
        <c:ser>
          <c:idx val="5"/>
          <c:order val="5"/>
          <c:tx>
            <c:strRef>
              <c:f>'7.jaut.'!$G$36:$G$37</c:f>
              <c:strCache>
                <c:ptCount val="1"/>
                <c:pt idx="0">
                  <c:v>Kadastrālo vērtēšanu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'7.jaut.'!$A$38:$A$44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'7.jaut.'!$G$38:$G$44</c:f>
              <c:numCache>
                <c:formatCode>0%</c:formatCode>
                <c:ptCount val="6"/>
                <c:pt idx="0">
                  <c:v>0.15862068965517243</c:v>
                </c:pt>
                <c:pt idx="1">
                  <c:v>0.1310344827586207</c:v>
                </c:pt>
                <c:pt idx="2">
                  <c:v>2.7586206896551724E-2</c:v>
                </c:pt>
                <c:pt idx="3">
                  <c:v>8.9655172413793102E-2</c:v>
                </c:pt>
                <c:pt idx="4">
                  <c:v>0.57931034482758625</c:v>
                </c:pt>
                <c:pt idx="5">
                  <c:v>1.3793103448275862E-2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F4-4DA5-9523-6C1B7FFB04EA}"/>
            </c:ext>
          </c:extLst>
        </c:ser>
        <c:ser>
          <c:idx val="6"/>
          <c:order val="6"/>
          <c:tx>
            <c:strRef>
              <c:f>'7.jaut.'!$H$36:$H$37</c:f>
              <c:strCache>
                <c:ptCount val="1"/>
                <c:pt idx="0">
                  <c:v>neesmu pieprasījis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'7.jaut.'!$A$38:$A$44</c:f>
              <c:strCache>
                <c:ptCount val="6"/>
                <c:pt idx="0">
                  <c:v>Elektroniski portālā www.kadastrs.lv;</c:v>
                </c:pt>
                <c:pt idx="1">
                  <c:v>Elektroniski portālā www.latvija.lv,</c:v>
                </c:pt>
                <c:pt idx="2">
                  <c:v>Elektroniski, izmantojot oficiālo e-adresi,</c:v>
                </c:pt>
                <c:pt idx="3">
                  <c:v>Elektroniski, nosūtot pieprasījumu pa e-pastu</c:v>
                </c:pt>
                <c:pt idx="4">
                  <c:v>Klātienē klientu apkalpošanas centrā</c:v>
                </c:pt>
                <c:pt idx="5">
                  <c:v>Pa pastu</c:v>
                </c:pt>
              </c:strCache>
            </c:strRef>
          </c:cat>
          <c:val>
            <c:numRef>
              <c:f>'7.jaut.'!$H$38:$H$44</c:f>
              <c:numCache>
                <c:formatCode>0%</c:formatCode>
                <c:ptCount val="6"/>
                <c:pt idx="0">
                  <c:v>0.30136986301369861</c:v>
                </c:pt>
                <c:pt idx="1">
                  <c:v>0.13698630136986301</c:v>
                </c:pt>
                <c:pt idx="2">
                  <c:v>6.8493150684931503E-2</c:v>
                </c:pt>
                <c:pt idx="3">
                  <c:v>6.8493150684931503E-2</c:v>
                </c:pt>
                <c:pt idx="4">
                  <c:v>0.35616438356164382</c:v>
                </c:pt>
                <c:pt idx="5">
                  <c:v>6.8493150684931503E-2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F4-4DA5-9523-6C1B7FFB04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4921472"/>
        <c:axId val="244923008"/>
      </c:barChart>
      <c:catAx>
        <c:axId val="244921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923008"/>
        <c:crosses val="autoZero"/>
        <c:auto val="1"/>
        <c:lblAlgn val="ctr"/>
        <c:lblOffset val="100"/>
        <c:noMultiLvlLbl val="0"/>
      </c:catAx>
      <c:valAx>
        <c:axId val="2449230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4921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94160621766223"/>
          <c:y val="0.42382628006234246"/>
          <c:w val="0.27869103692020175"/>
          <c:h val="0.3724240456461671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[VZD_klientu_aptauja_Data_file.xlsx]7.1.-7.6.jaut!PivotTable33</c:name>
    <c:fmtId val="13"/>
  </c:pivotSource>
  <c:chart>
    <c:title>
      <c:tx>
        <c:rich>
          <a:bodyPr/>
          <a:lstStyle/>
          <a:p>
            <a:pPr>
              <a:defRPr sz="1400" b="0"/>
            </a:pPr>
            <a:r>
              <a:rPr lang="en-US" sz="1400" b="0"/>
              <a:t> 7.6. Kā Jūs vērtējat pakalpojuma pieteikšanu pa pastu?</a:t>
            </a:r>
          </a:p>
        </c:rich>
      </c:tx>
      <c:layout>
        <c:manualLayout>
          <c:xMode val="edge"/>
          <c:yMode val="edge"/>
          <c:x val="0.15645144182613233"/>
          <c:y val="7.8045299589434652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'7.1.-7.6.jaut'!$B$250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'7.1.-7.6.jaut'!$A$251:$A$256</c:f>
              <c:strCache>
                <c:ptCount val="5"/>
                <c:pt idx="0">
                  <c:v>Grūti pateikt</c:v>
                </c:pt>
                <c:pt idx="1">
                  <c:v>Pilnībā neapmierinoši</c:v>
                </c:pt>
                <c:pt idx="2">
                  <c:v>Drīzāk neapmierinoši</c:v>
                </c:pt>
                <c:pt idx="3">
                  <c:v>Drīzāk apmierinoši</c:v>
                </c:pt>
                <c:pt idx="4">
                  <c:v>Pilnībā apmierinoši</c:v>
                </c:pt>
              </c:strCache>
            </c:strRef>
          </c:cat>
          <c:val>
            <c:numRef>
              <c:f>'7.1.-7.6.jaut'!$B$251:$B$256</c:f>
              <c:numCache>
                <c:formatCode>0%</c:formatCode>
                <c:ptCount val="5"/>
                <c:pt idx="0">
                  <c:v>6.0240963855421686E-2</c:v>
                </c:pt>
                <c:pt idx="1">
                  <c:v>6.0240963855421686E-2</c:v>
                </c:pt>
                <c:pt idx="2">
                  <c:v>8.4337349397590355E-2</c:v>
                </c:pt>
                <c:pt idx="3">
                  <c:v>0.16867469879518071</c:v>
                </c:pt>
                <c:pt idx="4">
                  <c:v>0.62650602409638556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0-433F-BF21-83A685A9F6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4561792"/>
        <c:axId val="244563328"/>
      </c:barChart>
      <c:catAx>
        <c:axId val="244561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563328"/>
        <c:crosses val="autoZero"/>
        <c:auto val="1"/>
        <c:lblAlgn val="ctr"/>
        <c:lblOffset val="100"/>
        <c:noMultiLvlLbl val="0"/>
      </c:catAx>
      <c:valAx>
        <c:axId val="2445633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456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[VZD_klientu_aptauja_Data_file.xlsx]7.1.-7.6.jaut!PivotTable16</c:name>
    <c:fmtId val="4"/>
  </c:pivotSource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/>
              <a:t>7.2. </a:t>
            </a:r>
            <a:r>
              <a:rPr lang="en-US" sz="1400" b="0" dirty="0" err="1"/>
              <a:t>Kā</a:t>
            </a:r>
            <a:r>
              <a:rPr lang="en-US" sz="1400" b="0" dirty="0"/>
              <a:t> </a:t>
            </a:r>
            <a:r>
              <a:rPr lang="en-US" sz="1400" b="0" dirty="0" err="1"/>
              <a:t>Jūs</a:t>
            </a:r>
            <a:r>
              <a:rPr lang="en-US" sz="1400" b="0" dirty="0"/>
              <a:t> </a:t>
            </a:r>
            <a:r>
              <a:rPr lang="en-US" sz="1400" b="0" dirty="0" err="1"/>
              <a:t>vērtējat</a:t>
            </a:r>
            <a:r>
              <a:rPr lang="en-US" sz="1400" b="0" dirty="0"/>
              <a:t> </a:t>
            </a:r>
            <a:r>
              <a:rPr lang="en-US" sz="1400" b="0" dirty="0" err="1"/>
              <a:t>pakalpojuma</a:t>
            </a:r>
            <a:r>
              <a:rPr lang="en-US" sz="1400" b="0" dirty="0"/>
              <a:t> </a:t>
            </a:r>
            <a:r>
              <a:rPr lang="en-US" sz="1400" b="0" dirty="0" err="1"/>
              <a:t>pieteikšanu</a:t>
            </a:r>
            <a:r>
              <a:rPr lang="en-US" sz="1400" b="0" dirty="0"/>
              <a:t> </a:t>
            </a:r>
            <a:r>
              <a:rPr lang="en-US" sz="1400" b="0" dirty="0" err="1"/>
              <a:t>portālā</a:t>
            </a:r>
            <a:r>
              <a:rPr lang="en-US" sz="1400" b="0" dirty="0"/>
              <a:t> www.kadastrs.lv?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'7.1.-7.6.jaut'!$B$55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'7.1.-7.6.jaut'!$A$56:$A$61</c:f>
              <c:strCache>
                <c:ptCount val="5"/>
                <c:pt idx="0">
                  <c:v>Pilnībā neapmierinoši</c:v>
                </c:pt>
                <c:pt idx="1">
                  <c:v>Grūti pateikt</c:v>
                </c:pt>
                <c:pt idx="2">
                  <c:v>Drīzāk neapmierinoši</c:v>
                </c:pt>
                <c:pt idx="3">
                  <c:v>Pilnībā apmierinoši</c:v>
                </c:pt>
                <c:pt idx="4">
                  <c:v>Drīzāk apmierinoši</c:v>
                </c:pt>
              </c:strCache>
            </c:strRef>
          </c:cat>
          <c:val>
            <c:numRef>
              <c:f>'7.1.-7.6.jaut'!$B$56:$B$61</c:f>
              <c:numCache>
                <c:formatCode>0%</c:formatCode>
                <c:ptCount val="5"/>
                <c:pt idx="0">
                  <c:v>1.2376237623762377E-2</c:v>
                </c:pt>
                <c:pt idx="1">
                  <c:v>3.5891089108910888E-2</c:v>
                </c:pt>
                <c:pt idx="2">
                  <c:v>6.9306930693069313E-2</c:v>
                </c:pt>
                <c:pt idx="3">
                  <c:v>0.38861386138613863</c:v>
                </c:pt>
                <c:pt idx="4">
                  <c:v>0.49381188118811881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19-4F0B-A49B-03F1BE9D9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614656"/>
        <c:axId val="244616192"/>
      </c:barChart>
      <c:catAx>
        <c:axId val="244614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616192"/>
        <c:crosses val="autoZero"/>
        <c:auto val="1"/>
        <c:lblAlgn val="ctr"/>
        <c:lblOffset val="100"/>
        <c:noMultiLvlLbl val="0"/>
      </c:catAx>
      <c:valAx>
        <c:axId val="2446161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461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[VZD_klientu_aptauja_Data_file.xlsx]7.1.-7.6.jaut!PivotTable6</c:name>
    <c:fmtId val="13"/>
  </c:pivotSource>
  <c:chart>
    <c:title>
      <c:tx>
        <c:rich>
          <a:bodyPr/>
          <a:lstStyle/>
          <a:p>
            <a:pPr>
              <a:defRPr sz="1400" b="0"/>
            </a:pPr>
            <a:r>
              <a:rPr lang="en-US" sz="1400" b="0"/>
              <a:t>7.1. Kā Jūs vērtējat pakalpojuma pieteikšanu klātienē klientu apkalpošanas centrā?</a:t>
            </a:r>
          </a:p>
        </c:rich>
      </c:tx>
      <c:layout>
        <c:manualLayout>
          <c:xMode val="edge"/>
          <c:yMode val="edge"/>
          <c:x val="0.1001475701242667"/>
          <c:y val="4.8100716082051492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'7.1.-7.6.jaut'!$B$6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AA-48FE-85B3-772B180BAFEC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AA-48FE-85B3-772B180BAFEC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'7.1.-7.6.jaut'!$A$7:$A$12</c:f>
              <c:strCache>
                <c:ptCount val="5"/>
                <c:pt idx="0">
                  <c:v>Pilnībā neapmierinoši</c:v>
                </c:pt>
                <c:pt idx="1">
                  <c:v>Grūti pateikt</c:v>
                </c:pt>
                <c:pt idx="2">
                  <c:v>Drīzāk neapmierinoši</c:v>
                </c:pt>
                <c:pt idx="3">
                  <c:v>Drīzāk apmierinoši</c:v>
                </c:pt>
                <c:pt idx="4">
                  <c:v>Pilnībā apmierinoši</c:v>
                </c:pt>
              </c:strCache>
            </c:strRef>
          </c:cat>
          <c:val>
            <c:numRef>
              <c:f>'7.1.-7.6.jaut'!$B$7:$B$12</c:f>
              <c:numCache>
                <c:formatCode>0%</c:formatCode>
                <c:ptCount val="5"/>
                <c:pt idx="0">
                  <c:v>2.0883534136546186E-2</c:v>
                </c:pt>
                <c:pt idx="1">
                  <c:v>2.6506024096385541E-2</c:v>
                </c:pt>
                <c:pt idx="2">
                  <c:v>5.0602409638554217E-2</c:v>
                </c:pt>
                <c:pt idx="3">
                  <c:v>0.22811244979919679</c:v>
                </c:pt>
                <c:pt idx="4">
                  <c:v>0.67389558232931723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AA-48FE-85B3-772B180BAFEC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4666368"/>
        <c:axId val="244669056"/>
      </c:barChart>
      <c:catAx>
        <c:axId val="2446663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669056"/>
        <c:crosses val="autoZero"/>
        <c:auto val="1"/>
        <c:lblAlgn val="ctr"/>
        <c:lblOffset val="100"/>
        <c:noMultiLvlLbl val="0"/>
      </c:catAx>
      <c:valAx>
        <c:axId val="24466905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466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[VZD_klientu_aptauja_Data_file.xlsx]7.1.-7.6.jaut!PivotTable21</c:name>
    <c:fmtId val="3"/>
  </c:pivotSource>
  <c:chart>
    <c:title>
      <c:tx>
        <c:rich>
          <a:bodyPr/>
          <a:lstStyle/>
          <a:p>
            <a:pPr>
              <a:defRPr sz="1400" b="0"/>
            </a:pPr>
            <a:r>
              <a:rPr lang="en-US" sz="1400" b="0"/>
              <a:t> 7.3. Kā Jūs vērtējat pakalpojuma pieteikšanu portālā www.latvija.lv?</a:t>
            </a:r>
          </a:p>
        </c:rich>
      </c:tx>
      <c:layout>
        <c:manualLayout>
          <c:xMode val="edge"/>
          <c:yMode val="edge"/>
          <c:x val="0.12595822397200349"/>
          <c:y val="0.12492824871310595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'7.1.-7.6.jaut'!$B$103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'7.1.-7.6.jaut'!$A$104:$A$109</c:f>
              <c:strCache>
                <c:ptCount val="5"/>
                <c:pt idx="0">
                  <c:v>Pilnībā neapmierinoši</c:v>
                </c:pt>
                <c:pt idx="1">
                  <c:v>Grūti pateikt</c:v>
                </c:pt>
                <c:pt idx="2">
                  <c:v>Drīzāk neapmierinoši</c:v>
                </c:pt>
                <c:pt idx="3">
                  <c:v>Pilnībā apmierinoši</c:v>
                </c:pt>
                <c:pt idx="4">
                  <c:v>Drīzāk apmierinoši</c:v>
                </c:pt>
              </c:strCache>
            </c:strRef>
          </c:cat>
          <c:val>
            <c:numRef>
              <c:f>'7.1.-7.6.jaut'!$B$104:$B$109</c:f>
              <c:numCache>
                <c:formatCode>0%</c:formatCode>
                <c:ptCount val="5"/>
                <c:pt idx="0">
                  <c:v>3.406813627254509E-2</c:v>
                </c:pt>
                <c:pt idx="1">
                  <c:v>4.6092184368737472E-2</c:v>
                </c:pt>
                <c:pt idx="2">
                  <c:v>0.11022044088176353</c:v>
                </c:pt>
                <c:pt idx="3">
                  <c:v>0.33266533066132264</c:v>
                </c:pt>
                <c:pt idx="4">
                  <c:v>0.47695390781563124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A5-4641-8976-193A3BEF7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707328"/>
        <c:axId val="244708864"/>
      </c:barChart>
      <c:catAx>
        <c:axId val="244707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708864"/>
        <c:crosses val="autoZero"/>
        <c:auto val="1"/>
        <c:lblAlgn val="ctr"/>
        <c:lblOffset val="100"/>
        <c:noMultiLvlLbl val="0"/>
      </c:catAx>
      <c:valAx>
        <c:axId val="24470886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4707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[VZD_klientu_aptauja_Data_file.xlsx]7.1.-7.6.jaut!PivotTable25</c:name>
    <c:fmtId val="3"/>
  </c:pivotSource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/>
              <a:t>7.4. </a:t>
            </a:r>
            <a:r>
              <a:rPr lang="en-US" sz="1400" b="0" dirty="0" err="1"/>
              <a:t>Kā</a:t>
            </a:r>
            <a:r>
              <a:rPr lang="en-US" sz="1400" b="0" dirty="0"/>
              <a:t> </a:t>
            </a:r>
            <a:r>
              <a:rPr lang="en-US" sz="1400" b="0" dirty="0" err="1"/>
              <a:t>Jūs</a:t>
            </a:r>
            <a:r>
              <a:rPr lang="en-US" sz="1400" b="0" dirty="0"/>
              <a:t> </a:t>
            </a:r>
            <a:r>
              <a:rPr lang="en-US" sz="1400" b="0" dirty="0" err="1"/>
              <a:t>vērtējat</a:t>
            </a:r>
            <a:r>
              <a:rPr lang="en-US" sz="1400" b="0" dirty="0"/>
              <a:t> </a:t>
            </a:r>
            <a:r>
              <a:rPr lang="en-US" sz="1400" b="0" dirty="0" err="1"/>
              <a:t>pakalpojuma</a:t>
            </a:r>
            <a:r>
              <a:rPr lang="en-US" sz="1400" b="0" dirty="0"/>
              <a:t> </a:t>
            </a:r>
            <a:r>
              <a:rPr lang="en-US" sz="1400" b="0" dirty="0" err="1"/>
              <a:t>pieteikšanu</a:t>
            </a:r>
            <a:r>
              <a:rPr lang="en-US" sz="1400" b="0" dirty="0"/>
              <a:t>, </a:t>
            </a:r>
            <a:r>
              <a:rPr lang="en-US" sz="1400" b="0" dirty="0" err="1"/>
              <a:t>nosūtot</a:t>
            </a:r>
            <a:r>
              <a:rPr lang="en-US" sz="1400" b="0" dirty="0"/>
              <a:t> </a:t>
            </a:r>
            <a:r>
              <a:rPr lang="en-US" sz="1400" b="0" dirty="0" err="1"/>
              <a:t>pieprasījumu</a:t>
            </a:r>
            <a:r>
              <a:rPr lang="en-US" sz="1400" b="0" dirty="0"/>
              <a:t> pa e-</a:t>
            </a:r>
            <a:r>
              <a:rPr lang="en-US" sz="1400" b="0" dirty="0" err="1"/>
              <a:t>pastu</a:t>
            </a:r>
            <a:r>
              <a:rPr lang="en-US" sz="1400" b="0" dirty="0"/>
              <a:t>?</a:t>
            </a:r>
          </a:p>
        </c:rich>
      </c:tx>
      <c:layout>
        <c:manualLayout>
          <c:xMode val="edge"/>
          <c:yMode val="edge"/>
          <c:x val="0.1663386938488316"/>
          <c:y val="0.12492824871310595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'7.1.-7.6.jaut'!$B$150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'7.1.-7.6.jaut'!$A$151:$A$156</c:f>
              <c:strCache>
                <c:ptCount val="5"/>
                <c:pt idx="0">
                  <c:v>Pilnībā neapmierinoši</c:v>
                </c:pt>
                <c:pt idx="1">
                  <c:v>Drīzāk neapmierinoši</c:v>
                </c:pt>
                <c:pt idx="2">
                  <c:v>Grūti pateikt</c:v>
                </c:pt>
                <c:pt idx="3">
                  <c:v>Drīzāk apmierinoši</c:v>
                </c:pt>
                <c:pt idx="4">
                  <c:v>Pilnībā apmierinoši</c:v>
                </c:pt>
              </c:strCache>
            </c:strRef>
          </c:cat>
          <c:val>
            <c:numRef>
              <c:f>'7.1.-7.6.jaut'!$B$151:$B$156</c:f>
              <c:numCache>
                <c:formatCode>0%</c:formatCode>
                <c:ptCount val="5"/>
                <c:pt idx="0">
                  <c:v>1.6194331983805668E-2</c:v>
                </c:pt>
                <c:pt idx="1">
                  <c:v>3.643724696356275E-2</c:v>
                </c:pt>
                <c:pt idx="2">
                  <c:v>4.6558704453441298E-2</c:v>
                </c:pt>
                <c:pt idx="3">
                  <c:v>0.34210526315789475</c:v>
                </c:pt>
                <c:pt idx="4">
                  <c:v>0.5587044534412956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7-40D5-A97F-797B30EC33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4764672"/>
        <c:axId val="244766208"/>
      </c:barChart>
      <c:catAx>
        <c:axId val="244764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4766208"/>
        <c:crosses val="autoZero"/>
        <c:auto val="1"/>
        <c:lblAlgn val="ctr"/>
        <c:lblOffset val="100"/>
        <c:noMultiLvlLbl val="0"/>
      </c:catAx>
      <c:valAx>
        <c:axId val="2447662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476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[VZD_klientu_aptauja_Data_file.xlsx]7.1.-7.6.jaut!PivotTable29</c:name>
    <c:fmtId val="3"/>
  </c:pivotSource>
  <c:chart>
    <c:title>
      <c:tx>
        <c:rich>
          <a:bodyPr/>
          <a:lstStyle/>
          <a:p>
            <a:pPr>
              <a:defRPr sz="1400" b="0"/>
            </a:pPr>
            <a:r>
              <a:rPr lang="en-US" sz="1400" b="0"/>
              <a:t>7.5. Kā Jūs vērtējat pakalpojuma pieteikšanu oficiālajā e-adresē?</a:t>
            </a:r>
          </a:p>
        </c:rich>
      </c:tx>
      <c:layout>
        <c:manualLayout>
          <c:xMode val="edge"/>
          <c:yMode val="edge"/>
          <c:x val="0.11154155730533685"/>
          <c:y val="0.11655559064640035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'7.1.-7.6.jaut'!$B$204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'7.1.-7.6.jaut'!$A$205:$A$210</c:f>
              <c:strCache>
                <c:ptCount val="5"/>
                <c:pt idx="0">
                  <c:v>Pilnībā neapmierinoši</c:v>
                </c:pt>
                <c:pt idx="1">
                  <c:v>Drīzāk neapmierinoši</c:v>
                </c:pt>
                <c:pt idx="2">
                  <c:v>Grūti pateikt</c:v>
                </c:pt>
                <c:pt idx="3">
                  <c:v>Drīzāk apmierinoši</c:v>
                </c:pt>
                <c:pt idx="4">
                  <c:v>Pilnībā apmierinoši</c:v>
                </c:pt>
              </c:strCache>
            </c:strRef>
          </c:cat>
          <c:val>
            <c:numRef>
              <c:f>'7.1.-7.6.jaut'!$B$205:$B$210</c:f>
              <c:numCache>
                <c:formatCode>0%</c:formatCode>
                <c:ptCount val="5"/>
                <c:pt idx="0">
                  <c:v>1.2195121951219513E-2</c:v>
                </c:pt>
                <c:pt idx="1">
                  <c:v>4.2682926829268296E-2</c:v>
                </c:pt>
                <c:pt idx="2">
                  <c:v>0.10365853658536585</c:v>
                </c:pt>
                <c:pt idx="3">
                  <c:v>0.3597560975609756</c:v>
                </c:pt>
                <c:pt idx="4">
                  <c:v>0.48170731707317072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C-4D5F-8B25-3FAAAAD715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42912"/>
        <c:axId val="245544448"/>
      </c:barChart>
      <c:catAx>
        <c:axId val="245542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544448"/>
        <c:crosses val="autoZero"/>
        <c:auto val="1"/>
        <c:lblAlgn val="ctr"/>
        <c:lblOffset val="100"/>
        <c:noMultiLvlLbl val="0"/>
      </c:catAx>
      <c:valAx>
        <c:axId val="2455444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5542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[VZD_klientu_aptauja_Data_file.xlsx]3.jaut.!PivotTable3</c:name>
    <c:fmtId val="13"/>
  </c:pivotSource>
  <c:chart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050"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050"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050"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66427234500689"/>
          <c:y val="3.4656584751102712E-2"/>
          <c:w val="0.8129740860089878"/>
          <c:h val="0.902168703392227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'3.jaut.'!$B$42:$B$43</c:f>
              <c:strCache>
                <c:ptCount val="1"/>
                <c:pt idx="0">
                  <c:v>Fiziska persona</c:v>
                </c:pt>
              </c:strCache>
            </c:strRef>
          </c:tx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C4-4AFB-B7A8-AB3777957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'3.jaut.'!$A$44:$A$55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'3.jaut.'!$B$44:$B$55</c:f>
              <c:numCache>
                <c:formatCode>0%</c:formatCode>
                <c:ptCount val="11"/>
                <c:pt idx="0">
                  <c:v>0.23277400928239914</c:v>
                </c:pt>
                <c:pt idx="1">
                  <c:v>0.22259907176008567</c:v>
                </c:pt>
                <c:pt idx="2">
                  <c:v>0.15440913959300251</c:v>
                </c:pt>
                <c:pt idx="3">
                  <c:v>0.13727240271331667</c:v>
                </c:pt>
                <c:pt idx="4">
                  <c:v>7.0153516601213856E-2</c:v>
                </c:pt>
                <c:pt idx="5">
                  <c:v>5.7836486968939664E-2</c:v>
                </c:pt>
                <c:pt idx="6">
                  <c:v>4.2663334523384507E-2</c:v>
                </c:pt>
                <c:pt idx="7">
                  <c:v>4.08782577650839E-2</c:v>
                </c:pt>
                <c:pt idx="8">
                  <c:v>2.1956444127097467E-2</c:v>
                </c:pt>
                <c:pt idx="9">
                  <c:v>1.4994644769725098E-2</c:v>
                </c:pt>
                <c:pt idx="10">
                  <c:v>4.4626918957515176E-3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C4-4AFB-B7A8-AB3777957C28}"/>
            </c:ext>
          </c:extLst>
        </c:ser>
        <c:ser>
          <c:idx val="1"/>
          <c:order val="1"/>
          <c:tx>
            <c:strRef>
              <c:f>'3.jaut.'!$C$42:$C$43</c:f>
              <c:strCache>
                <c:ptCount val="1"/>
                <c:pt idx="0">
                  <c:v>Fiziskas personas pilnvarota persona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'3.jaut.'!$A$44:$A$55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'3.jaut.'!$C$44:$C$55</c:f>
              <c:numCache>
                <c:formatCode>0%</c:formatCode>
                <c:ptCount val="11"/>
                <c:pt idx="0">
                  <c:v>0.21875</c:v>
                </c:pt>
                <c:pt idx="1">
                  <c:v>0.19687499999999999</c:v>
                </c:pt>
                <c:pt idx="2">
                  <c:v>0.18437500000000001</c:v>
                </c:pt>
                <c:pt idx="3">
                  <c:v>0.11874999999999999</c:v>
                </c:pt>
                <c:pt idx="4">
                  <c:v>5.9374999999999997E-2</c:v>
                </c:pt>
                <c:pt idx="5">
                  <c:v>6.5625000000000003E-2</c:v>
                </c:pt>
                <c:pt idx="6">
                  <c:v>5.6250000000000001E-2</c:v>
                </c:pt>
                <c:pt idx="7">
                  <c:v>0.05</c:v>
                </c:pt>
                <c:pt idx="8">
                  <c:v>1.2500000000000001E-2</c:v>
                </c:pt>
                <c:pt idx="9">
                  <c:v>3.125E-2</c:v>
                </c:pt>
                <c:pt idx="10">
                  <c:v>6.2500000000000003E-3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C4-4AFB-B7A8-AB3777957C28}"/>
            </c:ext>
          </c:extLst>
        </c:ser>
        <c:ser>
          <c:idx val="2"/>
          <c:order val="2"/>
          <c:tx>
            <c:strRef>
              <c:f>'3.jaut.'!$D$42:$D$43</c:f>
              <c:strCache>
                <c:ptCount val="1"/>
                <c:pt idx="0">
                  <c:v>Juridiskas personas pārstāvis (SIA, AS, biedrība u.c.)</c:v>
                </c:pt>
              </c:strCache>
            </c:strRef>
          </c:tx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C4-4AFB-B7A8-AB3777957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'3.jaut.'!$A$44:$A$55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'3.jaut.'!$D$44:$D$55</c:f>
              <c:numCache>
                <c:formatCode>0%</c:formatCode>
                <c:ptCount val="11"/>
                <c:pt idx="0">
                  <c:v>0.23757904245709124</c:v>
                </c:pt>
                <c:pt idx="1">
                  <c:v>0.27100271002710025</c:v>
                </c:pt>
                <c:pt idx="2">
                  <c:v>0.16079494128274616</c:v>
                </c:pt>
                <c:pt idx="3">
                  <c:v>8.2204155374887081E-2</c:v>
                </c:pt>
                <c:pt idx="4">
                  <c:v>5.9620596205962058E-2</c:v>
                </c:pt>
                <c:pt idx="5">
                  <c:v>6.5040650406504072E-2</c:v>
                </c:pt>
                <c:pt idx="6">
                  <c:v>6.323396567299007E-2</c:v>
                </c:pt>
                <c:pt idx="7">
                  <c:v>3.342366757000903E-2</c:v>
                </c:pt>
                <c:pt idx="8">
                  <c:v>9.0334236675700084E-3</c:v>
                </c:pt>
                <c:pt idx="9">
                  <c:v>1.4453477868112014E-2</c:v>
                </c:pt>
                <c:pt idx="10">
                  <c:v>3.6133694670280035E-3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C4-4AFB-B7A8-AB3777957C28}"/>
            </c:ext>
          </c:extLst>
        </c:ser>
        <c:ser>
          <c:idx val="3"/>
          <c:order val="3"/>
          <c:tx>
            <c:strRef>
              <c:f>'3.jaut.'!$E$42:$E$43</c:f>
              <c:strCache>
                <c:ptCount val="1"/>
                <c:pt idx="0">
                  <c:v>Reglamentētas profesijas pārstāvis (notārs, advokāts, tiesu izpildītājs u.c.)</c:v>
                </c:pt>
              </c:strCache>
            </c:strRef>
          </c:tx>
          <c:invertIfNegative val="0"/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C4-4AFB-B7A8-AB3777957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'3.jaut.'!$A$44:$A$55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'3.jaut.'!$E$44:$E$55</c:f>
              <c:numCache>
                <c:formatCode>0%</c:formatCode>
                <c:ptCount val="11"/>
                <c:pt idx="0">
                  <c:v>0.24576271186440679</c:v>
                </c:pt>
                <c:pt idx="1">
                  <c:v>0.33050847457627119</c:v>
                </c:pt>
                <c:pt idx="2">
                  <c:v>8.4745762711864403E-2</c:v>
                </c:pt>
                <c:pt idx="3">
                  <c:v>0.10169491525423729</c:v>
                </c:pt>
                <c:pt idx="4">
                  <c:v>5.0847457627118647E-2</c:v>
                </c:pt>
                <c:pt idx="5">
                  <c:v>2.5423728813559324E-2</c:v>
                </c:pt>
                <c:pt idx="6">
                  <c:v>0.11864406779661017</c:v>
                </c:pt>
                <c:pt idx="7">
                  <c:v>0</c:v>
                </c:pt>
                <c:pt idx="8">
                  <c:v>0</c:v>
                </c:pt>
                <c:pt idx="9">
                  <c:v>3.3898305084745763E-2</c:v>
                </c:pt>
                <c:pt idx="10">
                  <c:v>8.4745762711864406E-3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C4-4AFB-B7A8-AB3777957C28}"/>
            </c:ext>
          </c:extLst>
        </c:ser>
        <c:ser>
          <c:idx val="4"/>
          <c:order val="4"/>
          <c:tx>
            <c:strRef>
              <c:f>'3.jaut.'!$F$42:$F$43</c:f>
              <c:strCache>
                <c:ptCount val="1"/>
                <c:pt idx="0">
                  <c:v>Valsts/pašvaldības iestādes pārstāvis</c:v>
                </c:pt>
              </c:strCache>
            </c:strRef>
          </c:tx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C4-4AFB-B7A8-AB3777957C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'3.jaut.'!$A$44:$A$55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'3.jaut.'!$F$44:$F$55</c:f>
              <c:numCache>
                <c:formatCode>0%</c:formatCode>
                <c:ptCount val="11"/>
                <c:pt idx="0">
                  <c:v>0.23624595469255663</c:v>
                </c:pt>
                <c:pt idx="1">
                  <c:v>0.26537216828478966</c:v>
                </c:pt>
                <c:pt idx="2">
                  <c:v>0.21359223300970873</c:v>
                </c:pt>
                <c:pt idx="3">
                  <c:v>2.9126213592233011E-2</c:v>
                </c:pt>
                <c:pt idx="4">
                  <c:v>8.0906148867313912E-2</c:v>
                </c:pt>
                <c:pt idx="5">
                  <c:v>2.9126213592233011E-2</c:v>
                </c:pt>
                <c:pt idx="6">
                  <c:v>0.11003236245954692</c:v>
                </c:pt>
                <c:pt idx="7">
                  <c:v>6.4724919093851136E-3</c:v>
                </c:pt>
                <c:pt idx="8">
                  <c:v>6.4724919093851136E-3</c:v>
                </c:pt>
                <c:pt idx="9">
                  <c:v>9.7087378640776691E-3</c:v>
                </c:pt>
                <c:pt idx="10">
                  <c:v>1.2944983818770227E-2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C4-4AFB-B7A8-AB3777957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887104"/>
        <c:axId val="241888640"/>
      </c:barChart>
      <c:catAx>
        <c:axId val="241887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1888640"/>
        <c:crosses val="autoZero"/>
        <c:auto val="1"/>
        <c:lblAlgn val="ctr"/>
        <c:lblOffset val="100"/>
        <c:noMultiLvlLbl val="0"/>
      </c:catAx>
      <c:valAx>
        <c:axId val="2418886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188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43052477447361"/>
          <c:y val="7.0662287523608494E-2"/>
          <c:w val="0.32809429837690368"/>
          <c:h val="0.41775219420064436"/>
        </c:manualLayout>
      </c:layout>
      <c:overlay val="1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[VZD_klientu_aptauja_Data_file.xlsx]8.jaut. !PivotTable6</c:name>
    <c:fmtId val="3"/>
  </c:pivotSource>
  <c:chart>
    <c:title>
      <c:tx>
        <c:rich>
          <a:bodyPr/>
          <a:lstStyle/>
          <a:p>
            <a:pPr>
              <a:defRPr b="1"/>
            </a:pPr>
            <a:r>
              <a:rPr lang="lv-LV" b="1" dirty="0"/>
              <a:t> 8. Vai Jūs apmierināja pēdējā saņemtā pakalpojuma izpildes laiks?</a:t>
            </a:r>
            <a:endParaRPr lang="en-US" b="1" dirty="0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'8.jaut. '!$B$6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'!$A$7:$A$12</c:f>
              <c:strCache>
                <c:ptCount val="5"/>
                <c:pt idx="0">
                  <c:v>Grūti pateikt</c:v>
                </c:pt>
                <c:pt idx="1">
                  <c:v>Pilnībā neapmierināja</c:v>
                </c:pt>
                <c:pt idx="2">
                  <c:v>Drīzāk neapmierināja</c:v>
                </c:pt>
                <c:pt idx="3">
                  <c:v>Drīzāk apmierināja</c:v>
                </c:pt>
                <c:pt idx="4">
                  <c:v>Pilnībā apmierināja</c:v>
                </c:pt>
              </c:strCache>
            </c:strRef>
          </c:cat>
          <c:val>
            <c:numRef>
              <c:f>'8.jaut. '!$B$7:$B$12</c:f>
              <c:numCache>
                <c:formatCode>0%</c:formatCode>
                <c:ptCount val="5"/>
                <c:pt idx="0">
                  <c:v>4.0388703310051621E-2</c:v>
                </c:pt>
                <c:pt idx="1">
                  <c:v>4.5247494685696936E-2</c:v>
                </c:pt>
                <c:pt idx="2">
                  <c:v>8.5332523534770721E-2</c:v>
                </c:pt>
                <c:pt idx="3">
                  <c:v>0.31976920740965686</c:v>
                </c:pt>
                <c:pt idx="4">
                  <c:v>0.50926207105982391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A-4477-A1E9-DBA5A9B484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236864"/>
        <c:axId val="245238400"/>
      </c:barChart>
      <c:catAx>
        <c:axId val="245236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238400"/>
        <c:crosses val="autoZero"/>
        <c:auto val="1"/>
        <c:lblAlgn val="ctr"/>
        <c:lblOffset val="100"/>
        <c:noMultiLvlLbl val="0"/>
      </c:catAx>
      <c:valAx>
        <c:axId val="2452384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523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[VZD_klientu_aptauja_Data_file.xlsx]8.jaut. !PivotTable10</c:name>
    <c:fmtId val="3"/>
  </c:pivotSource>
  <c:chart>
    <c:title>
      <c:tx>
        <c:rich>
          <a:bodyPr/>
          <a:lstStyle/>
          <a:p>
            <a:pPr>
              <a:defRPr b="1"/>
            </a:pPr>
            <a:r>
              <a:rPr lang="lv-LV" sz="1800" b="1" i="0" u="none" strike="noStrike" baseline="0">
                <a:effectLst/>
              </a:rPr>
              <a:t>8. Vai Jūs apmierināja pēdējā saņemtā pakalpojuma izpildes laiks?</a:t>
            </a:r>
            <a:endParaRPr lang="en-GB" b="1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47537517656163469"/>
          <c:y val="0.21756238546885406"/>
          <c:w val="0.49601172361522977"/>
          <c:h val="0.695556082719235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'8.jaut. '!$B$16:$B$17</c:f>
              <c:strCache>
                <c:ptCount val="1"/>
                <c:pt idx="0">
                  <c:v>Pilnībā apmierināja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'8.jaut. '!$B$18:$B$23</c:f>
              <c:numCache>
                <c:formatCode>0%</c:formatCode>
                <c:ptCount val="5"/>
                <c:pt idx="0">
                  <c:v>0.52009456264775411</c:v>
                </c:pt>
                <c:pt idx="1">
                  <c:v>0.48920863309352519</c:v>
                </c:pt>
                <c:pt idx="2">
                  <c:v>0.46637744034707157</c:v>
                </c:pt>
                <c:pt idx="3">
                  <c:v>0.45238095238095238</c:v>
                </c:pt>
                <c:pt idx="4">
                  <c:v>0.48672566371681414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D-49B6-94E5-74C8A2D29E4C}"/>
            </c:ext>
          </c:extLst>
        </c:ser>
        <c:ser>
          <c:idx val="1"/>
          <c:order val="1"/>
          <c:tx>
            <c:strRef>
              <c:f>'8.jaut. '!$C$16:$C$17</c:f>
              <c:strCache>
                <c:ptCount val="1"/>
                <c:pt idx="0">
                  <c:v>Drīzāk apmierināja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'8.jaut. '!$C$18:$C$23</c:f>
              <c:numCache>
                <c:formatCode>0%</c:formatCode>
                <c:ptCount val="5"/>
                <c:pt idx="0">
                  <c:v>0.31126871552403468</c:v>
                </c:pt>
                <c:pt idx="1">
                  <c:v>0.28776978417266186</c:v>
                </c:pt>
                <c:pt idx="2">
                  <c:v>0.36442516268980479</c:v>
                </c:pt>
                <c:pt idx="3">
                  <c:v>0.26190476190476192</c:v>
                </c:pt>
                <c:pt idx="4">
                  <c:v>0.38938053097345132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ED-49B6-94E5-74C8A2D29E4C}"/>
            </c:ext>
          </c:extLst>
        </c:ser>
        <c:ser>
          <c:idx val="2"/>
          <c:order val="2"/>
          <c:tx>
            <c:strRef>
              <c:f>'8.jaut. '!$D$16:$D$17</c:f>
              <c:strCache>
                <c:ptCount val="1"/>
                <c:pt idx="0">
                  <c:v>Drīzāk neapmierināja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'8.jaut. '!$D$18:$D$23</c:f>
              <c:numCache>
                <c:formatCode>0%</c:formatCode>
                <c:ptCount val="5"/>
                <c:pt idx="0">
                  <c:v>8.0772261623325459E-2</c:v>
                </c:pt>
                <c:pt idx="1">
                  <c:v>0.12949640287769784</c:v>
                </c:pt>
                <c:pt idx="2">
                  <c:v>8.8937093275488072E-2</c:v>
                </c:pt>
                <c:pt idx="3">
                  <c:v>0.19047619047619047</c:v>
                </c:pt>
                <c:pt idx="4">
                  <c:v>7.9646017699115043E-2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ED-49B6-94E5-74C8A2D29E4C}"/>
            </c:ext>
          </c:extLst>
        </c:ser>
        <c:ser>
          <c:idx val="3"/>
          <c:order val="3"/>
          <c:tx>
            <c:strRef>
              <c:f>'8.jaut. '!$E$16:$E$17</c:f>
              <c:strCache>
                <c:ptCount val="1"/>
                <c:pt idx="0">
                  <c:v>Pilnībā neapmierināja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6.1466687284219357E-3"/>
                  <c:y val="9.19780482952948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ED-49B6-94E5-74C8A2D29E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'8.jaut. '!$E$18:$E$23</c:f>
              <c:numCache>
                <c:formatCode>0%</c:formatCode>
                <c:ptCount val="5"/>
                <c:pt idx="0">
                  <c:v>4.5311268715524038E-2</c:v>
                </c:pt>
                <c:pt idx="1">
                  <c:v>5.0359712230215826E-2</c:v>
                </c:pt>
                <c:pt idx="2">
                  <c:v>4.5553145336225599E-2</c:v>
                </c:pt>
                <c:pt idx="3">
                  <c:v>9.5238095238095233E-2</c:v>
                </c:pt>
                <c:pt idx="4">
                  <c:v>1.7699115044247787E-2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ED-49B6-94E5-74C8A2D29E4C}"/>
            </c:ext>
          </c:extLst>
        </c:ser>
        <c:ser>
          <c:idx val="4"/>
          <c:order val="4"/>
          <c:tx>
            <c:strRef>
              <c:f>'8.jaut. '!$F$16:$F$17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'8.jaut. '!$F$18:$F$23</c:f>
              <c:numCache>
                <c:formatCode>0%</c:formatCode>
                <c:ptCount val="5"/>
                <c:pt idx="0">
                  <c:v>4.2553191489361701E-2</c:v>
                </c:pt>
                <c:pt idx="1">
                  <c:v>4.3165467625899283E-2</c:v>
                </c:pt>
                <c:pt idx="2">
                  <c:v>3.4707158351409979E-2</c:v>
                </c:pt>
                <c:pt idx="3">
                  <c:v>0</c:v>
                </c:pt>
                <c:pt idx="4">
                  <c:v>2.6548672566371681E-2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BED-49B6-94E5-74C8A2D29E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5358976"/>
        <c:axId val="245360512"/>
      </c:barChart>
      <c:catAx>
        <c:axId val="245358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360512"/>
        <c:crosses val="autoZero"/>
        <c:auto val="1"/>
        <c:lblAlgn val="ctr"/>
        <c:lblOffset val="100"/>
        <c:noMultiLvlLbl val="0"/>
      </c:catAx>
      <c:valAx>
        <c:axId val="24536051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53589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[VZD_klientu_aptauja_Data_file.xlsx]8.jaut. !PivotTable12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lv-LV"/>
              <a:t> 8. Vai Jūs apmierināja pēdējā saņemtā pakalpojuma izpildes laiks?</a:t>
            </a:r>
            <a:endParaRPr lang="en-GB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'8.jaut. '!$B$36:$B$37</c:f>
              <c:strCache>
                <c:ptCount val="1"/>
                <c:pt idx="0">
                  <c:v>Pilnībā apmierināja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'8.jaut. '!$B$38:$B$45</c:f>
              <c:numCache>
                <c:formatCode>0%</c:formatCode>
                <c:ptCount val="7"/>
                <c:pt idx="0">
                  <c:v>0.50505050505050508</c:v>
                </c:pt>
                <c:pt idx="1">
                  <c:v>0.51622874806800623</c:v>
                </c:pt>
                <c:pt idx="2">
                  <c:v>0.5</c:v>
                </c:pt>
                <c:pt idx="3">
                  <c:v>0.49838187702265374</c:v>
                </c:pt>
                <c:pt idx="4">
                  <c:v>0.51950354609929073</c:v>
                </c:pt>
                <c:pt idx="5">
                  <c:v>0.52413793103448281</c:v>
                </c:pt>
                <c:pt idx="6">
                  <c:v>0.41095890410958902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4-449B-8DC8-F8299736A058}"/>
            </c:ext>
          </c:extLst>
        </c:ser>
        <c:ser>
          <c:idx val="1"/>
          <c:order val="1"/>
          <c:tx>
            <c:strRef>
              <c:f>'8.jaut. '!$C$36:$C$37</c:f>
              <c:strCache>
                <c:ptCount val="1"/>
                <c:pt idx="0">
                  <c:v>Drīzāk apmierināja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'8.jaut. '!$C$38:$C$45</c:f>
              <c:numCache>
                <c:formatCode>0%</c:formatCode>
                <c:ptCount val="7"/>
                <c:pt idx="0">
                  <c:v>0.32727272727272727</c:v>
                </c:pt>
                <c:pt idx="1">
                  <c:v>0.30370942812982998</c:v>
                </c:pt>
                <c:pt idx="2">
                  <c:v>0.21153846153846154</c:v>
                </c:pt>
                <c:pt idx="3">
                  <c:v>0.34951456310679613</c:v>
                </c:pt>
                <c:pt idx="4">
                  <c:v>0.34219858156028371</c:v>
                </c:pt>
                <c:pt idx="5">
                  <c:v>0.33793103448275863</c:v>
                </c:pt>
                <c:pt idx="6">
                  <c:v>0.24657534246575341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14-449B-8DC8-F8299736A058}"/>
            </c:ext>
          </c:extLst>
        </c:ser>
        <c:ser>
          <c:idx val="2"/>
          <c:order val="2"/>
          <c:tx>
            <c:strRef>
              <c:f>'8.jaut. '!$D$36:$D$37</c:f>
              <c:strCache>
                <c:ptCount val="1"/>
                <c:pt idx="0">
                  <c:v>Drīzāk neapmierināja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'8.jaut. '!$D$38:$D$45</c:f>
              <c:numCache>
                <c:formatCode>0%</c:formatCode>
                <c:ptCount val="7"/>
                <c:pt idx="0">
                  <c:v>7.4747474747474743E-2</c:v>
                </c:pt>
                <c:pt idx="1">
                  <c:v>9.1190108191653782E-2</c:v>
                </c:pt>
                <c:pt idx="2">
                  <c:v>0.10576923076923077</c:v>
                </c:pt>
                <c:pt idx="3">
                  <c:v>8.8996763754045305E-2</c:v>
                </c:pt>
                <c:pt idx="4">
                  <c:v>8.1560283687943269E-2</c:v>
                </c:pt>
                <c:pt idx="5">
                  <c:v>7.586206896551724E-2</c:v>
                </c:pt>
                <c:pt idx="6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14-449B-8DC8-F8299736A058}"/>
            </c:ext>
          </c:extLst>
        </c:ser>
        <c:ser>
          <c:idx val="3"/>
          <c:order val="3"/>
          <c:tx>
            <c:strRef>
              <c:f>'8.jaut. '!$E$36:$E$37</c:f>
              <c:strCache>
                <c:ptCount val="1"/>
                <c:pt idx="0">
                  <c:v>Pilnībā neapmierināja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'8.jaut. '!$E$38:$E$45</c:f>
              <c:numCache>
                <c:formatCode>0%</c:formatCode>
                <c:ptCount val="7"/>
                <c:pt idx="0">
                  <c:v>4.8484848484848485E-2</c:v>
                </c:pt>
                <c:pt idx="1">
                  <c:v>5.7959814528593508E-2</c:v>
                </c:pt>
                <c:pt idx="2">
                  <c:v>0.11538461538461539</c:v>
                </c:pt>
                <c:pt idx="3">
                  <c:v>2.9126213592233011E-2</c:v>
                </c:pt>
                <c:pt idx="4">
                  <c:v>2.4822695035460994E-2</c:v>
                </c:pt>
                <c:pt idx="5">
                  <c:v>3.4482758620689655E-2</c:v>
                </c:pt>
                <c:pt idx="6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14-449B-8DC8-F8299736A058}"/>
            </c:ext>
          </c:extLst>
        </c:ser>
        <c:ser>
          <c:idx val="4"/>
          <c:order val="4"/>
          <c:tx>
            <c:strRef>
              <c:f>'8.jaut. '!$F$36:$F$37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'8.jaut. '!$F$38:$F$45</c:f>
              <c:numCache>
                <c:formatCode>0%</c:formatCode>
                <c:ptCount val="7"/>
                <c:pt idx="0">
                  <c:v>4.4444444444444446E-2</c:v>
                </c:pt>
                <c:pt idx="1">
                  <c:v>3.0911901081916538E-2</c:v>
                </c:pt>
                <c:pt idx="2">
                  <c:v>6.7307692307692304E-2</c:v>
                </c:pt>
                <c:pt idx="3">
                  <c:v>3.3980582524271843E-2</c:v>
                </c:pt>
                <c:pt idx="4">
                  <c:v>3.1914893617021274E-2</c:v>
                </c:pt>
                <c:pt idx="5">
                  <c:v>2.7586206896551724E-2</c:v>
                </c:pt>
                <c:pt idx="6">
                  <c:v>0.28767123287671231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14-449B-8DC8-F8299736A0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5117312"/>
        <c:axId val="245118848"/>
      </c:barChart>
      <c:catAx>
        <c:axId val="245117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118848"/>
        <c:crosses val="autoZero"/>
        <c:auto val="1"/>
        <c:lblAlgn val="ctr"/>
        <c:lblOffset val="100"/>
        <c:noMultiLvlLbl val="0"/>
      </c:catAx>
      <c:valAx>
        <c:axId val="24511884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51173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[VZD_klientu_aptauja_Data_file.xlsx]8.jaut. !PivotTable11</c:name>
    <c:fmtId val="3"/>
  </c:pivotSource>
  <c:chart>
    <c:title>
      <c:tx>
        <c:rich>
          <a:bodyPr/>
          <a:lstStyle/>
          <a:p>
            <a:pPr>
              <a:defRPr b="1"/>
            </a:pPr>
            <a:r>
              <a:rPr lang="lv-LV" b="1"/>
              <a:t>8. Vai Jūs apmierināja pēdējā saņemtā pakalpojuma izpildes laiks?</a:t>
            </a:r>
            <a:endParaRPr lang="en-GB" b="1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'8.jaut. '!$B$26:$B$27</c:f>
              <c:strCache>
                <c:ptCount val="1"/>
                <c:pt idx="0">
                  <c:v>Pilnībā apmierināja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'8.jaut. '!$B$28:$B$32</c:f>
              <c:numCache>
                <c:formatCode>0%</c:formatCode>
                <c:ptCount val="4"/>
                <c:pt idx="0">
                  <c:v>0.48837209302325579</c:v>
                </c:pt>
                <c:pt idx="1">
                  <c:v>0.49222065063649223</c:v>
                </c:pt>
                <c:pt idx="2">
                  <c:v>0.51426307448494457</c:v>
                </c:pt>
                <c:pt idx="3">
                  <c:v>0.54181184668989546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3-4445-88BF-23BED9ECB04E}"/>
            </c:ext>
          </c:extLst>
        </c:ser>
        <c:ser>
          <c:idx val="1"/>
          <c:order val="1"/>
          <c:tx>
            <c:strRef>
              <c:f>'8.jaut. '!$C$26:$C$27</c:f>
              <c:strCache>
                <c:ptCount val="1"/>
                <c:pt idx="0">
                  <c:v>Drīzāk apmierināja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'8.jaut. '!$C$28:$C$32</c:f>
              <c:numCache>
                <c:formatCode>0%</c:formatCode>
                <c:ptCount val="4"/>
                <c:pt idx="0">
                  <c:v>0.34883720930232559</c:v>
                </c:pt>
                <c:pt idx="1">
                  <c:v>0.32673267326732675</c:v>
                </c:pt>
                <c:pt idx="2">
                  <c:v>0.3232963549920761</c:v>
                </c:pt>
                <c:pt idx="3">
                  <c:v>0.29268292682926828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3-4445-88BF-23BED9ECB04E}"/>
            </c:ext>
          </c:extLst>
        </c:ser>
        <c:ser>
          <c:idx val="2"/>
          <c:order val="2"/>
          <c:tx>
            <c:strRef>
              <c:f>'8.jaut. '!$D$26:$D$27</c:f>
              <c:strCache>
                <c:ptCount val="1"/>
                <c:pt idx="0">
                  <c:v>Drīzāk neapmierināja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'8.jaut. '!$D$28:$D$32</c:f>
              <c:numCache>
                <c:formatCode>0%</c:formatCode>
                <c:ptCount val="4"/>
                <c:pt idx="0">
                  <c:v>0.11627906976744186</c:v>
                </c:pt>
                <c:pt idx="1">
                  <c:v>8.8401697312588401E-2</c:v>
                </c:pt>
                <c:pt idx="2">
                  <c:v>8.4786053882725837E-2</c:v>
                </c:pt>
                <c:pt idx="3">
                  <c:v>7.6655052264808357E-2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93-4445-88BF-23BED9ECB04E}"/>
            </c:ext>
          </c:extLst>
        </c:ser>
        <c:ser>
          <c:idx val="3"/>
          <c:order val="3"/>
          <c:tx>
            <c:strRef>
              <c:f>'8.jaut. '!$E$26:$E$27</c:f>
              <c:strCache>
                <c:ptCount val="1"/>
                <c:pt idx="0">
                  <c:v>Pilnībā neapmierināja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'8.jaut. '!$E$28:$E$32</c:f>
              <c:numCache>
                <c:formatCode>0%</c:formatCode>
                <c:ptCount val="4"/>
                <c:pt idx="0">
                  <c:v>2.3255813953488372E-2</c:v>
                </c:pt>
                <c:pt idx="1">
                  <c:v>5.3748231966053751E-2</c:v>
                </c:pt>
                <c:pt idx="2">
                  <c:v>3.8827258320126783E-2</c:v>
                </c:pt>
                <c:pt idx="3">
                  <c:v>4.0069686411149823E-2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93-4445-88BF-23BED9ECB04E}"/>
            </c:ext>
          </c:extLst>
        </c:ser>
        <c:ser>
          <c:idx val="4"/>
          <c:order val="4"/>
          <c:tx>
            <c:strRef>
              <c:f>'8.jaut. '!$F$26:$F$27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'8.jaut. 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'8.jaut. '!$F$28:$F$32</c:f>
              <c:numCache>
                <c:formatCode>0%</c:formatCode>
                <c:ptCount val="4"/>
                <c:pt idx="0">
                  <c:v>2.3255813953488372E-2</c:v>
                </c:pt>
                <c:pt idx="1">
                  <c:v>3.8896746817538894E-2</c:v>
                </c:pt>
                <c:pt idx="2">
                  <c:v>3.8827258320126783E-2</c:v>
                </c:pt>
                <c:pt idx="3">
                  <c:v>4.878048780487805E-2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93-4445-88BF-23BED9ECB0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5407104"/>
        <c:axId val="245421184"/>
      </c:barChart>
      <c:catAx>
        <c:axId val="245407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421184"/>
        <c:crosses val="autoZero"/>
        <c:auto val="1"/>
        <c:lblAlgn val="ctr"/>
        <c:lblOffset val="100"/>
        <c:noMultiLvlLbl val="0"/>
      </c:catAx>
      <c:valAx>
        <c:axId val="24542118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54071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[VZD_klientu_aptauja_Data_file.xlsx]9.jaut. !PivotTable6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lv-LV"/>
              <a:t>9. Vai saņemtais pakalpojums atbilda tam, ko pieprasījāt un par ko vienojāties pakalpojuma pieprasīšanas laikā?</a:t>
            </a:r>
            <a:endParaRPr lang="en-US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'9.jaut. '!$B$6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'!$A$7:$A$12</c:f>
              <c:strCache>
                <c:ptCount val="5"/>
                <c:pt idx="0">
                  <c:v>Pilnībā atbilda</c:v>
                </c:pt>
                <c:pt idx="1">
                  <c:v>Drīzāk atbilda</c:v>
                </c:pt>
                <c:pt idx="2">
                  <c:v>Grūti pateikt</c:v>
                </c:pt>
                <c:pt idx="3">
                  <c:v>Drīzāk neatbilda</c:v>
                </c:pt>
                <c:pt idx="4">
                  <c:v>Pilnībā neatbilda</c:v>
                </c:pt>
              </c:strCache>
            </c:strRef>
          </c:cat>
          <c:val>
            <c:numRef>
              <c:f>'9.jaut. '!$B$7:$B$12</c:f>
              <c:numCache>
                <c:formatCode>0%</c:formatCode>
                <c:ptCount val="5"/>
                <c:pt idx="0">
                  <c:v>0.648041299726693</c:v>
                </c:pt>
                <c:pt idx="1">
                  <c:v>0.25326450045551169</c:v>
                </c:pt>
                <c:pt idx="2">
                  <c:v>4.342544791982994E-2</c:v>
                </c:pt>
                <c:pt idx="3">
                  <c:v>3.431521409049499E-2</c:v>
                </c:pt>
                <c:pt idx="4">
                  <c:v>2.095353780747039E-2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6-4F59-9152-D7D01A57E2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474432"/>
        <c:axId val="245475968"/>
      </c:barChart>
      <c:catAx>
        <c:axId val="245474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5475968"/>
        <c:crosses val="autoZero"/>
        <c:auto val="1"/>
        <c:lblAlgn val="ctr"/>
        <c:lblOffset val="100"/>
        <c:noMultiLvlLbl val="0"/>
      </c:catAx>
      <c:valAx>
        <c:axId val="2454759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547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[VZD_klientu_aptauja_Data_file.xlsx]9.jaut. !PivotTable10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lv-LV"/>
              <a:t>9. Vai saņemtais pakalpojums atbilda tam, ko pieprasījāt un par ko vienojāties pakalpojuma pieprasīšanas laikā?</a:t>
            </a:r>
            <a:endParaRPr lang="en-GB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'9.jaut. '!$B$16:$B$17</c:f>
              <c:strCache>
                <c:ptCount val="1"/>
                <c:pt idx="0">
                  <c:v>Pilnībā atbilda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'9.jaut. '!$B$18:$B$23</c:f>
              <c:numCache>
                <c:formatCode>0%</c:formatCode>
                <c:ptCount val="5"/>
                <c:pt idx="0">
                  <c:v>0.65248226950354615</c:v>
                </c:pt>
                <c:pt idx="1">
                  <c:v>0.62589928057553956</c:v>
                </c:pt>
                <c:pt idx="2">
                  <c:v>0.62472885032537961</c:v>
                </c:pt>
                <c:pt idx="3">
                  <c:v>0.5714285714285714</c:v>
                </c:pt>
                <c:pt idx="4">
                  <c:v>0.69911504424778759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E-4DD4-97D1-D8788B471A3C}"/>
            </c:ext>
          </c:extLst>
        </c:ser>
        <c:ser>
          <c:idx val="1"/>
          <c:order val="1"/>
          <c:tx>
            <c:strRef>
              <c:f>'9.jaut. '!$C$16:$C$17</c:f>
              <c:strCache>
                <c:ptCount val="1"/>
                <c:pt idx="0">
                  <c:v>Drīzāk atbilda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'9.jaut. '!$C$18:$C$23</c:f>
              <c:numCache>
                <c:formatCode>0%</c:formatCode>
                <c:ptCount val="5"/>
                <c:pt idx="0">
                  <c:v>0.24349881796690306</c:v>
                </c:pt>
                <c:pt idx="1">
                  <c:v>0.26618705035971224</c:v>
                </c:pt>
                <c:pt idx="2">
                  <c:v>0.29284164859002171</c:v>
                </c:pt>
                <c:pt idx="3">
                  <c:v>0.33333333333333331</c:v>
                </c:pt>
                <c:pt idx="4">
                  <c:v>0.26548672566371684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E-4DD4-97D1-D8788B471A3C}"/>
            </c:ext>
          </c:extLst>
        </c:ser>
        <c:ser>
          <c:idx val="2"/>
          <c:order val="2"/>
          <c:tx>
            <c:strRef>
              <c:f>'9.jaut. '!$D$16:$D$17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'9.jaut. '!$D$18:$D$23</c:f>
              <c:numCache>
                <c:formatCode>0%</c:formatCode>
                <c:ptCount val="5"/>
                <c:pt idx="0">
                  <c:v>4.7675334909377462E-2</c:v>
                </c:pt>
                <c:pt idx="1">
                  <c:v>4.3165467625899283E-2</c:v>
                </c:pt>
                <c:pt idx="2">
                  <c:v>2.8199566160520606E-2</c:v>
                </c:pt>
                <c:pt idx="3">
                  <c:v>4.7619047619047616E-2</c:v>
                </c:pt>
                <c:pt idx="4">
                  <c:v>8.8495575221238937E-3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2E-4DD4-97D1-D8788B471A3C}"/>
            </c:ext>
          </c:extLst>
        </c:ser>
        <c:ser>
          <c:idx val="3"/>
          <c:order val="3"/>
          <c:tx>
            <c:strRef>
              <c:f>'9.jaut. '!$E$16:$E$17</c:f>
              <c:strCache>
                <c:ptCount val="1"/>
                <c:pt idx="0">
                  <c:v>Drīzāk neatbilda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'9.jaut. '!$E$18:$E$23</c:f>
              <c:numCache>
                <c:formatCode>0%</c:formatCode>
                <c:ptCount val="5"/>
                <c:pt idx="0">
                  <c:v>3.3490937746256895E-2</c:v>
                </c:pt>
                <c:pt idx="1">
                  <c:v>4.3165467625899283E-2</c:v>
                </c:pt>
                <c:pt idx="2">
                  <c:v>3.6876355748373099E-2</c:v>
                </c:pt>
                <c:pt idx="3">
                  <c:v>4.7619047619047616E-2</c:v>
                </c:pt>
                <c:pt idx="4">
                  <c:v>2.6548672566371681E-2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2E-4DD4-97D1-D8788B471A3C}"/>
            </c:ext>
          </c:extLst>
        </c:ser>
        <c:ser>
          <c:idx val="4"/>
          <c:order val="4"/>
          <c:tx>
            <c:strRef>
              <c:f>'9.jaut. '!$F$16:$F$17</c:f>
              <c:strCache>
                <c:ptCount val="1"/>
                <c:pt idx="0">
                  <c:v>Pilnībā neatbilda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'9.jaut. '!$F$18:$F$23</c:f>
              <c:numCache>
                <c:formatCode>0%</c:formatCode>
                <c:ptCount val="5"/>
                <c:pt idx="0">
                  <c:v>2.2852639873916468E-2</c:v>
                </c:pt>
                <c:pt idx="1">
                  <c:v>2.1582733812949641E-2</c:v>
                </c:pt>
                <c:pt idx="2">
                  <c:v>1.735357917570499E-2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2E-4DD4-97D1-D8788B471A3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6264576"/>
        <c:axId val="246266112"/>
      </c:barChart>
      <c:catAx>
        <c:axId val="246264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6266112"/>
        <c:crosses val="autoZero"/>
        <c:auto val="1"/>
        <c:lblAlgn val="ctr"/>
        <c:lblOffset val="100"/>
        <c:noMultiLvlLbl val="0"/>
      </c:catAx>
      <c:valAx>
        <c:axId val="24626611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626457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[VZD_klientu_aptauja_Data_file.xlsx]9.jaut. !PivotTable12</c:name>
    <c:fmtId val="6"/>
  </c:pivotSource>
  <c:chart>
    <c:title>
      <c:tx>
        <c:rich>
          <a:bodyPr/>
          <a:lstStyle/>
          <a:p>
            <a:pPr>
              <a:defRPr/>
            </a:pPr>
            <a:r>
              <a:rPr lang="lv-LV"/>
              <a:t>9. Vai saņemtais pakalpojums atbilda tam, ko pieprasījāt un par ko vienojāties pakalpojuma pieprasīšanas laikā?</a:t>
            </a:r>
            <a:endParaRPr lang="en-GB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502064444391746"/>
          <c:y val="0.16476912032942767"/>
          <c:w val="0.8530429365788279"/>
          <c:h val="0.76652898206686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'9.jaut. '!$B$36:$B$37</c:f>
              <c:strCache>
                <c:ptCount val="1"/>
                <c:pt idx="0">
                  <c:v>arhīva materiālu izsniegšanu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'!$A$38:$A$43</c:f>
              <c:strCache>
                <c:ptCount val="5"/>
                <c:pt idx="0">
                  <c:v>Pilnībā atbilda</c:v>
                </c:pt>
                <c:pt idx="1">
                  <c:v>Drīzāk atbilda</c:v>
                </c:pt>
                <c:pt idx="2">
                  <c:v>Grūti pateikt</c:v>
                </c:pt>
                <c:pt idx="3">
                  <c:v>Drīzāk neatbilda</c:v>
                </c:pt>
                <c:pt idx="4">
                  <c:v>Pilnībā neatbilda</c:v>
                </c:pt>
              </c:strCache>
            </c:strRef>
          </c:cat>
          <c:val>
            <c:numRef>
              <c:f>'9.jaut. '!$B$38:$B$43</c:f>
              <c:numCache>
                <c:formatCode>0.00%</c:formatCode>
                <c:ptCount val="5"/>
                <c:pt idx="0">
                  <c:v>0.63030303030303025</c:v>
                </c:pt>
                <c:pt idx="1">
                  <c:v>0.25454545454545452</c:v>
                </c:pt>
                <c:pt idx="2">
                  <c:v>3.6363636363636362E-2</c:v>
                </c:pt>
                <c:pt idx="3">
                  <c:v>3.8383838383838381E-2</c:v>
                </c:pt>
                <c:pt idx="4">
                  <c:v>4.0404040404040407E-2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D-4CD4-A4C1-BB3A0A0FE158}"/>
            </c:ext>
          </c:extLst>
        </c:ser>
        <c:ser>
          <c:idx val="1"/>
          <c:order val="1"/>
          <c:tx>
            <c:strRef>
              <c:f>'9.jaut. '!$C$36:$C$37</c:f>
              <c:strCache>
                <c:ptCount val="1"/>
                <c:pt idx="0">
                  <c:v>būves/telpu grupas kadastrālo uzmērīšanu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'!$A$38:$A$43</c:f>
              <c:strCache>
                <c:ptCount val="5"/>
                <c:pt idx="0">
                  <c:v>Pilnībā atbilda</c:v>
                </c:pt>
                <c:pt idx="1">
                  <c:v>Drīzāk atbilda</c:v>
                </c:pt>
                <c:pt idx="2">
                  <c:v>Grūti pateikt</c:v>
                </c:pt>
                <c:pt idx="3">
                  <c:v>Drīzāk neatbilda</c:v>
                </c:pt>
                <c:pt idx="4">
                  <c:v>Pilnībā neatbilda</c:v>
                </c:pt>
              </c:strCache>
            </c:strRef>
          </c:cat>
          <c:val>
            <c:numRef>
              <c:f>'9.jaut. '!$C$38:$C$43</c:f>
              <c:numCache>
                <c:formatCode>0.00%</c:formatCode>
                <c:ptCount val="5"/>
                <c:pt idx="0">
                  <c:v>0.69706336939721791</c:v>
                </c:pt>
                <c:pt idx="1">
                  <c:v>0.22102009273570325</c:v>
                </c:pt>
                <c:pt idx="2">
                  <c:v>3.7094281298299843E-2</c:v>
                </c:pt>
                <c:pt idx="3">
                  <c:v>2.8593508500772798E-2</c:v>
                </c:pt>
                <c:pt idx="4">
                  <c:v>1.6228748068006182E-2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9D-4CD4-A4C1-BB3A0A0FE158}"/>
            </c:ext>
          </c:extLst>
        </c:ser>
        <c:ser>
          <c:idx val="2"/>
          <c:order val="2"/>
          <c:tx>
            <c:strRef>
              <c:f>'9.jaut. '!$D$36:$D$37</c:f>
              <c:strCache>
                <c:ptCount val="1"/>
                <c:pt idx="0">
                  <c:v>cits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'!$A$38:$A$43</c:f>
              <c:strCache>
                <c:ptCount val="5"/>
                <c:pt idx="0">
                  <c:v>Pilnībā atbilda</c:v>
                </c:pt>
                <c:pt idx="1">
                  <c:v>Drīzāk atbilda</c:v>
                </c:pt>
                <c:pt idx="2">
                  <c:v>Grūti pateikt</c:v>
                </c:pt>
                <c:pt idx="3">
                  <c:v>Drīzāk neatbilda</c:v>
                </c:pt>
                <c:pt idx="4">
                  <c:v>Pilnībā neatbilda</c:v>
                </c:pt>
              </c:strCache>
            </c:strRef>
          </c:cat>
          <c:val>
            <c:numRef>
              <c:f>'9.jaut. '!$D$38:$D$43</c:f>
              <c:numCache>
                <c:formatCode>0.00%</c:formatCode>
                <c:ptCount val="5"/>
                <c:pt idx="0">
                  <c:v>0.51923076923076927</c:v>
                </c:pt>
                <c:pt idx="1">
                  <c:v>0.23076923076923078</c:v>
                </c:pt>
                <c:pt idx="2">
                  <c:v>9.6153846153846159E-2</c:v>
                </c:pt>
                <c:pt idx="3">
                  <c:v>0.10576923076923077</c:v>
                </c:pt>
                <c:pt idx="4">
                  <c:v>4.807692307692308E-2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D-4CD4-A4C1-BB3A0A0FE158}"/>
            </c:ext>
          </c:extLst>
        </c:ser>
        <c:ser>
          <c:idx val="3"/>
          <c:order val="3"/>
          <c:tx>
            <c:strRef>
              <c:f>'9.jaut. '!$E$36:$E$37</c:f>
              <c:strCache>
                <c:ptCount val="1"/>
                <c:pt idx="0">
                  <c:v>kadastra datu reģistrāciju / aktualizāciju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'!$A$38:$A$43</c:f>
              <c:strCache>
                <c:ptCount val="5"/>
                <c:pt idx="0">
                  <c:v>Pilnībā atbilda</c:v>
                </c:pt>
                <c:pt idx="1">
                  <c:v>Drīzāk atbilda</c:v>
                </c:pt>
                <c:pt idx="2">
                  <c:v>Grūti pateikt</c:v>
                </c:pt>
                <c:pt idx="3">
                  <c:v>Drīzāk neatbilda</c:v>
                </c:pt>
                <c:pt idx="4">
                  <c:v>Pilnībā neatbilda</c:v>
                </c:pt>
              </c:strCache>
            </c:strRef>
          </c:cat>
          <c:val>
            <c:numRef>
              <c:f>'9.jaut. '!$E$38:$E$43</c:f>
              <c:numCache>
                <c:formatCode>0.00%</c:formatCode>
                <c:ptCount val="5"/>
                <c:pt idx="0">
                  <c:v>0.67152103559870546</c:v>
                </c:pt>
                <c:pt idx="1">
                  <c:v>0.2459546925566343</c:v>
                </c:pt>
                <c:pt idx="2">
                  <c:v>3.0744336569579287E-2</c:v>
                </c:pt>
                <c:pt idx="3">
                  <c:v>2.9126213592233011E-2</c:v>
                </c:pt>
                <c:pt idx="4">
                  <c:v>2.2653721682847898E-2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9D-4CD4-A4C1-BB3A0A0FE158}"/>
            </c:ext>
          </c:extLst>
        </c:ser>
        <c:ser>
          <c:idx val="4"/>
          <c:order val="4"/>
          <c:tx>
            <c:strRef>
              <c:f>'9.jaut. '!$F$36:$F$37</c:f>
              <c:strCache>
                <c:ptCount val="1"/>
                <c:pt idx="0">
                  <c:v>kadastra informācijas izsniegšanu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'!$A$38:$A$43</c:f>
              <c:strCache>
                <c:ptCount val="5"/>
                <c:pt idx="0">
                  <c:v>Pilnībā atbilda</c:v>
                </c:pt>
                <c:pt idx="1">
                  <c:v>Drīzāk atbilda</c:v>
                </c:pt>
                <c:pt idx="2">
                  <c:v>Grūti pateikt</c:v>
                </c:pt>
                <c:pt idx="3">
                  <c:v>Drīzāk neatbilda</c:v>
                </c:pt>
                <c:pt idx="4">
                  <c:v>Pilnībā neatbilda</c:v>
                </c:pt>
              </c:strCache>
            </c:strRef>
          </c:cat>
          <c:val>
            <c:numRef>
              <c:f>'9.jaut. '!$F$38:$F$43</c:f>
              <c:numCache>
                <c:formatCode>0.00%</c:formatCode>
                <c:ptCount val="5"/>
                <c:pt idx="0">
                  <c:v>0.57801418439716312</c:v>
                </c:pt>
                <c:pt idx="1">
                  <c:v>0.32978723404255317</c:v>
                </c:pt>
                <c:pt idx="2">
                  <c:v>3.7234042553191488E-2</c:v>
                </c:pt>
                <c:pt idx="3">
                  <c:v>4.0780141843971635E-2</c:v>
                </c:pt>
                <c:pt idx="4">
                  <c:v>1.4184397163120567E-2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9D-4CD4-A4C1-BB3A0A0FE158}"/>
            </c:ext>
          </c:extLst>
        </c:ser>
        <c:ser>
          <c:idx val="5"/>
          <c:order val="5"/>
          <c:tx>
            <c:strRef>
              <c:f>'9.jaut. '!$G$36:$G$37</c:f>
              <c:strCache>
                <c:ptCount val="1"/>
                <c:pt idx="0">
                  <c:v>Kadastrālo vērtēšanu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'!$A$38:$A$43</c:f>
              <c:strCache>
                <c:ptCount val="5"/>
                <c:pt idx="0">
                  <c:v>Pilnībā atbilda</c:v>
                </c:pt>
                <c:pt idx="1">
                  <c:v>Drīzāk atbilda</c:v>
                </c:pt>
                <c:pt idx="2">
                  <c:v>Grūti pateikt</c:v>
                </c:pt>
                <c:pt idx="3">
                  <c:v>Drīzāk neatbilda</c:v>
                </c:pt>
                <c:pt idx="4">
                  <c:v>Pilnībā neatbilda</c:v>
                </c:pt>
              </c:strCache>
            </c:strRef>
          </c:cat>
          <c:val>
            <c:numRef>
              <c:f>'9.jaut. '!$G$38:$G$43</c:f>
              <c:numCache>
                <c:formatCode>0.00%</c:formatCode>
                <c:ptCount val="5"/>
                <c:pt idx="0">
                  <c:v>0.67586206896551726</c:v>
                </c:pt>
                <c:pt idx="1">
                  <c:v>0.26896551724137929</c:v>
                </c:pt>
                <c:pt idx="2">
                  <c:v>2.0689655172413793E-2</c:v>
                </c:pt>
                <c:pt idx="3">
                  <c:v>2.7586206896551724E-2</c:v>
                </c:pt>
                <c:pt idx="4">
                  <c:v>6.8965517241379309E-3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9D-4CD4-A4C1-BB3A0A0FE158}"/>
            </c:ext>
          </c:extLst>
        </c:ser>
        <c:ser>
          <c:idx val="6"/>
          <c:order val="6"/>
          <c:tx>
            <c:strRef>
              <c:f>'9.jaut. '!$H$36:$H$37</c:f>
              <c:strCache>
                <c:ptCount val="1"/>
                <c:pt idx="0">
                  <c:v>neesmu pieprasījis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'!$A$38:$A$43</c:f>
              <c:strCache>
                <c:ptCount val="5"/>
                <c:pt idx="0">
                  <c:v>Pilnībā atbilda</c:v>
                </c:pt>
                <c:pt idx="1">
                  <c:v>Drīzāk atbilda</c:v>
                </c:pt>
                <c:pt idx="2">
                  <c:v>Grūti pateikt</c:v>
                </c:pt>
                <c:pt idx="3">
                  <c:v>Drīzāk neatbilda</c:v>
                </c:pt>
                <c:pt idx="4">
                  <c:v>Pilnībā neatbilda</c:v>
                </c:pt>
              </c:strCache>
            </c:strRef>
          </c:cat>
          <c:val>
            <c:numRef>
              <c:f>'9.jaut. '!$H$38:$H$43</c:f>
              <c:numCache>
                <c:formatCode>0.00%</c:formatCode>
                <c:ptCount val="5"/>
                <c:pt idx="0">
                  <c:v>0.36986301369863012</c:v>
                </c:pt>
                <c:pt idx="1">
                  <c:v>0.28767123287671231</c:v>
                </c:pt>
                <c:pt idx="2">
                  <c:v>0.32876712328767121</c:v>
                </c:pt>
                <c:pt idx="3">
                  <c:v>1.3698630136986301E-2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9D-4CD4-A4C1-BB3A0A0FE1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6064256"/>
        <c:axId val="246065792"/>
      </c:barChart>
      <c:catAx>
        <c:axId val="246064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6065792"/>
        <c:crosses val="autoZero"/>
        <c:auto val="1"/>
        <c:lblAlgn val="ctr"/>
        <c:lblOffset val="100"/>
        <c:noMultiLvlLbl val="0"/>
      </c:catAx>
      <c:valAx>
        <c:axId val="24606579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4606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14900800394885"/>
          <c:y val="0.2273691112513222"/>
          <c:w val="0.30790623103605863"/>
          <c:h val="0.36531138153185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[VZD_klientu_aptauja_Data_file.xlsx]9.jaut. !PivotTable4</c:name>
    <c:fmtId val="9"/>
  </c:pivotSource>
  <c:chart>
    <c:title>
      <c:tx>
        <c:rich>
          <a:bodyPr/>
          <a:lstStyle/>
          <a:p>
            <a:pPr>
              <a:defRPr/>
            </a:pPr>
            <a:r>
              <a:rPr lang="lv-LV"/>
              <a:t> 9. Vai saņemtais pakalpojums atbilda tam, ko pieprasījāt un par ko vienojāties pakalpojuma pieprasīšanas laikā?</a:t>
            </a:r>
            <a:endParaRPr lang="en-GB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'9.jaut. '!$B$52:$B$53</c:f>
              <c:strCache>
                <c:ptCount val="1"/>
                <c:pt idx="0">
                  <c:v>Pilnībā atbilda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'!$A$54:$A$57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'9.jaut. '!$B$54:$B$57</c:f>
              <c:numCache>
                <c:formatCode>0%</c:formatCode>
                <c:ptCount val="3"/>
                <c:pt idx="0">
                  <c:v>0.7142857142857143</c:v>
                </c:pt>
                <c:pt idx="1">
                  <c:v>0.65549132947976874</c:v>
                </c:pt>
                <c:pt idx="2">
                  <c:v>0.58828671328671334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C-4556-AA8C-34BB5D0EFDBF}"/>
            </c:ext>
          </c:extLst>
        </c:ser>
        <c:ser>
          <c:idx val="1"/>
          <c:order val="1"/>
          <c:tx>
            <c:strRef>
              <c:f>'9.jaut. '!$C$52:$C$53</c:f>
              <c:strCache>
                <c:ptCount val="1"/>
                <c:pt idx="0">
                  <c:v>Drīzāk atbilda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'!$A$54:$A$57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'9.jaut. '!$C$54:$C$57</c:f>
              <c:numCache>
                <c:formatCode>0%</c:formatCode>
                <c:ptCount val="3"/>
                <c:pt idx="0">
                  <c:v>0.1991596638655462</c:v>
                </c:pt>
                <c:pt idx="1">
                  <c:v>0.25664739884393062</c:v>
                </c:pt>
                <c:pt idx="2">
                  <c:v>0.30594405594405594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FC-4556-AA8C-34BB5D0EFDBF}"/>
            </c:ext>
          </c:extLst>
        </c:ser>
        <c:ser>
          <c:idx val="2"/>
          <c:order val="2"/>
          <c:tx>
            <c:strRef>
              <c:f>'9.jaut. '!$D$52:$D$53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'!$A$54:$A$57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'9.jaut. '!$D$54:$D$57</c:f>
              <c:numCache>
                <c:formatCode>0%</c:formatCode>
                <c:ptCount val="3"/>
                <c:pt idx="0">
                  <c:v>4.9579831932773107E-2</c:v>
                </c:pt>
                <c:pt idx="1">
                  <c:v>3.121387283236994E-2</c:v>
                </c:pt>
                <c:pt idx="2">
                  <c:v>2.8846153846153848E-2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FC-4556-AA8C-34BB5D0EFDBF}"/>
            </c:ext>
          </c:extLst>
        </c:ser>
        <c:ser>
          <c:idx val="3"/>
          <c:order val="3"/>
          <c:tx>
            <c:strRef>
              <c:f>'9.jaut. '!$E$52:$E$53</c:f>
              <c:strCache>
                <c:ptCount val="1"/>
                <c:pt idx="0">
                  <c:v>Drīzāk neatbilda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'!$A$54:$A$57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'9.jaut. '!$E$54:$E$57</c:f>
              <c:numCache>
                <c:formatCode>0%</c:formatCode>
                <c:ptCount val="3"/>
                <c:pt idx="0">
                  <c:v>2.0168067226890758E-2</c:v>
                </c:pt>
                <c:pt idx="1">
                  <c:v>3.121387283236994E-2</c:v>
                </c:pt>
                <c:pt idx="2">
                  <c:v>5.332167832167832E-2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FC-4556-AA8C-34BB5D0EFDBF}"/>
            </c:ext>
          </c:extLst>
        </c:ser>
        <c:ser>
          <c:idx val="4"/>
          <c:order val="4"/>
          <c:tx>
            <c:strRef>
              <c:f>'9.jaut. '!$F$52:$F$53</c:f>
              <c:strCache>
                <c:ptCount val="1"/>
                <c:pt idx="0">
                  <c:v>Pilnībā neatbilda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'9.jaut. '!$A$54:$A$57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'9.jaut. '!$F$54:$F$57</c:f>
              <c:numCache>
                <c:formatCode>0%</c:formatCode>
                <c:ptCount val="3"/>
                <c:pt idx="0">
                  <c:v>1.680672268907563E-2</c:v>
                </c:pt>
                <c:pt idx="1">
                  <c:v>2.5433526011560695E-2</c:v>
                </c:pt>
                <c:pt idx="2">
                  <c:v>2.36013986013986E-2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FC-4556-AA8C-34BB5D0EFD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6191232"/>
        <c:axId val="246192768"/>
      </c:barChart>
      <c:catAx>
        <c:axId val="246191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6192768"/>
        <c:crosses val="autoZero"/>
        <c:auto val="1"/>
        <c:lblAlgn val="ctr"/>
        <c:lblOffset val="100"/>
        <c:noMultiLvlLbl val="0"/>
      </c:catAx>
      <c:valAx>
        <c:axId val="24619276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61912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[VZD_klientu_aptauja_Data_file.xlsx]10.jaut. !PivotTable6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US"/>
              <a:t>10. Vai Jūs lietojat VZD portālu www.kadastrs.lv?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9328323493045902E-2"/>
          <c:y val="0.19432888597258677"/>
          <c:w val="0.78398708369395365"/>
          <c:h val="0.6896912365121026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'10.jaut. '!$B$6:$B$7</c:f>
              <c:strCache>
                <c:ptCount val="1"/>
                <c:pt idx="0">
                  <c:v>Jā</c:v>
                </c:pt>
              </c:strCache>
            </c:strRef>
          </c:tx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/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BB-49B0-B1D0-9ED67D8398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'10.jaut. '!$A$8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'10.jaut. '!$B$8</c:f>
              <c:numCache>
                <c:formatCode>0%</c:formatCode>
                <c:ptCount val="1"/>
                <c:pt idx="0">
                  <c:v>0.68630428180989977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BB-49B0-B1D0-9ED67D83984A}"/>
            </c:ext>
          </c:extLst>
        </c:ser>
        <c:ser>
          <c:idx val="1"/>
          <c:order val="1"/>
          <c:tx>
            <c:strRef>
              <c:f>'10.jaut. '!$C$6:$C$7</c:f>
              <c:strCache>
                <c:ptCount val="1"/>
                <c:pt idx="0">
                  <c:v>Nē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'10.jaut. '!$A$8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'10.jaut. '!$C$8</c:f>
              <c:numCache>
                <c:formatCode>0%</c:formatCode>
                <c:ptCount val="1"/>
                <c:pt idx="0">
                  <c:v>0.31369571819010023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BB-49B0-B1D0-9ED67D839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340224"/>
        <c:axId val="246338688"/>
      </c:barChart>
      <c:valAx>
        <c:axId val="24633868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6340224"/>
        <c:crosses val="autoZero"/>
        <c:crossBetween val="between"/>
      </c:valAx>
      <c:catAx>
        <c:axId val="2463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6338688"/>
        <c:crosses val="autoZero"/>
        <c:auto val="1"/>
        <c:lblAlgn val="ctr"/>
        <c:lblOffset val="100"/>
        <c:noMultiLvlLbl val="0"/>
      </c:cat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[VZD_klientu_aptauja_Data_file.xlsx]10.jaut. !PivotTable11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lv-LV" dirty="0"/>
              <a:t>Vecums</a:t>
            </a:r>
            <a:r>
              <a:rPr lang="lv-LV" baseline="0" dirty="0"/>
              <a:t> grupas</a:t>
            </a:r>
            <a:endParaRPr lang="en-GB" dirty="0"/>
          </a:p>
        </c:rich>
      </c:tx>
      <c:layout>
        <c:manualLayout>
          <c:xMode val="edge"/>
          <c:yMode val="edge"/>
          <c:x val="9.2335419521287748E-3"/>
          <c:y val="3.2407407407407406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'10.jaut. '!$B$22:$B$23</c:f>
              <c:strCache>
                <c:ptCount val="1"/>
                <c:pt idx="0">
                  <c:v>Jā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'10.jaut. '!$A$24:$A$28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'10.jaut. '!$B$24:$B$28</c:f>
              <c:numCache>
                <c:formatCode>0%</c:formatCode>
                <c:ptCount val="4"/>
                <c:pt idx="0">
                  <c:v>0.69767441860465118</c:v>
                </c:pt>
                <c:pt idx="1">
                  <c:v>0.77510608203677511</c:v>
                </c:pt>
                <c:pt idx="2">
                  <c:v>0.65451664025356582</c:v>
                </c:pt>
                <c:pt idx="3">
                  <c:v>0.53658536585365857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61-4EEE-9451-455182C6D0DE}"/>
            </c:ext>
          </c:extLst>
        </c:ser>
        <c:ser>
          <c:idx val="1"/>
          <c:order val="1"/>
          <c:tx>
            <c:strRef>
              <c:f>'10.jaut. '!$C$22:$C$23</c:f>
              <c:strCache>
                <c:ptCount val="1"/>
                <c:pt idx="0">
                  <c:v>Nē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'10.jaut. '!$A$24:$A$28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'10.jaut. '!$C$24:$C$28</c:f>
              <c:numCache>
                <c:formatCode>0%</c:formatCode>
                <c:ptCount val="4"/>
                <c:pt idx="0">
                  <c:v>0.30232558139534882</c:v>
                </c:pt>
                <c:pt idx="1">
                  <c:v>0.22489391796322489</c:v>
                </c:pt>
                <c:pt idx="2">
                  <c:v>0.34548335974643424</c:v>
                </c:pt>
                <c:pt idx="3">
                  <c:v>0.46341463414634149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61-4EEE-9451-455182C6D0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6385664"/>
        <c:axId val="246391552"/>
      </c:barChart>
      <c:catAx>
        <c:axId val="2463856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6391552"/>
        <c:crosses val="autoZero"/>
        <c:auto val="1"/>
        <c:lblAlgn val="ctr"/>
        <c:lblOffset val="100"/>
        <c:noMultiLvlLbl val="0"/>
      </c:catAx>
      <c:valAx>
        <c:axId val="24639155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6385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3752835629849294"/>
          <c:y val="0.1187733304170312"/>
          <c:w val="7.2671412578089609E-2"/>
          <c:h val="8.0165135608048999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[VZD_klientu_aptauja_Data_file.xlsx]3.jaut.!PivotTable5</c:name>
    <c:fmtId val="10"/>
  </c:pivotSource>
  <c:chart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'3.jaut.'!$B$59:$B$60</c:f>
              <c:strCache>
                <c:ptCount val="1"/>
                <c:pt idx="0">
                  <c:v>arhīva materiālu izsniegšanu</c:v>
                </c:pt>
              </c:strCache>
            </c:strRef>
          </c:tx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40-4FD9-BC2F-CBA390363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'3.jaut.'!$A$61:$A$72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'3.jaut.'!$B$61:$B$72</c:f>
              <c:numCache>
                <c:formatCode>0%</c:formatCode>
                <c:ptCount val="11"/>
                <c:pt idx="0">
                  <c:v>0.22012578616352202</c:v>
                </c:pt>
                <c:pt idx="1">
                  <c:v>0.28391734052111411</c:v>
                </c:pt>
                <c:pt idx="2">
                  <c:v>0.13926325247079965</c:v>
                </c:pt>
                <c:pt idx="3">
                  <c:v>0.11320754716981132</c:v>
                </c:pt>
                <c:pt idx="4">
                  <c:v>6.0197663971248878E-2</c:v>
                </c:pt>
                <c:pt idx="5">
                  <c:v>5.6603773584905662E-2</c:v>
                </c:pt>
                <c:pt idx="6">
                  <c:v>5.0314465408805034E-2</c:v>
                </c:pt>
                <c:pt idx="7">
                  <c:v>4.0431266846361183E-2</c:v>
                </c:pt>
                <c:pt idx="8">
                  <c:v>1.4375561545372867E-2</c:v>
                </c:pt>
                <c:pt idx="9">
                  <c:v>1.9766397124887692E-2</c:v>
                </c:pt>
                <c:pt idx="10">
                  <c:v>1.7969451931716084E-3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40-4FD9-BC2F-CBA390363206}"/>
            </c:ext>
          </c:extLst>
        </c:ser>
        <c:ser>
          <c:idx val="1"/>
          <c:order val="1"/>
          <c:tx>
            <c:strRef>
              <c:f>'3.jaut.'!$C$59:$C$60</c:f>
              <c:strCache>
                <c:ptCount val="1"/>
                <c:pt idx="0">
                  <c:v>būves/telpu grupas kadastrālo uzmērīšanu</c:v>
                </c:pt>
              </c:strCache>
            </c:strRef>
          </c:tx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40-4FD9-BC2F-CBA39036320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40-4FD9-BC2F-CBA390363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'3.jaut.'!$A$61:$A$72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'3.jaut.'!$C$61:$C$72</c:f>
              <c:numCache>
                <c:formatCode>0%</c:formatCode>
                <c:ptCount val="11"/>
                <c:pt idx="0">
                  <c:v>0.24845360824742269</c:v>
                </c:pt>
                <c:pt idx="1">
                  <c:v>0.19656357388316151</c:v>
                </c:pt>
                <c:pt idx="2">
                  <c:v>0.18865979381443299</c:v>
                </c:pt>
                <c:pt idx="3">
                  <c:v>0.11958762886597939</c:v>
                </c:pt>
                <c:pt idx="4">
                  <c:v>6.4948453608247428E-2</c:v>
                </c:pt>
                <c:pt idx="5">
                  <c:v>5.6701030927835051E-2</c:v>
                </c:pt>
                <c:pt idx="6">
                  <c:v>4.6735395189003437E-2</c:v>
                </c:pt>
                <c:pt idx="7">
                  <c:v>3.8831615120274915E-2</c:v>
                </c:pt>
                <c:pt idx="8">
                  <c:v>1.6494845360824743E-2</c:v>
                </c:pt>
                <c:pt idx="9">
                  <c:v>1.7525773195876289E-2</c:v>
                </c:pt>
                <c:pt idx="10">
                  <c:v>5.4982817869415812E-3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40-4FD9-BC2F-CBA390363206}"/>
            </c:ext>
          </c:extLst>
        </c:ser>
        <c:ser>
          <c:idx val="2"/>
          <c:order val="2"/>
          <c:tx>
            <c:strRef>
              <c:f>'3.jaut.'!$D$59:$D$60</c:f>
              <c:strCache>
                <c:ptCount val="1"/>
                <c:pt idx="0">
                  <c:v>cits</c:v>
                </c:pt>
              </c:strCache>
            </c:strRef>
          </c:tx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40-4FD9-BC2F-CBA390363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'3.jaut.'!$A$61:$A$72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'3.jaut.'!$D$61:$D$72</c:f>
              <c:numCache>
                <c:formatCode>0%</c:formatCode>
                <c:ptCount val="11"/>
                <c:pt idx="0">
                  <c:v>0.2088888888888889</c:v>
                </c:pt>
                <c:pt idx="1">
                  <c:v>0.21333333333333335</c:v>
                </c:pt>
                <c:pt idx="2">
                  <c:v>0.15111111111111111</c:v>
                </c:pt>
                <c:pt idx="3">
                  <c:v>8.8888888888888892E-2</c:v>
                </c:pt>
                <c:pt idx="4">
                  <c:v>9.7777777777777783E-2</c:v>
                </c:pt>
                <c:pt idx="5">
                  <c:v>4.4444444444444446E-2</c:v>
                </c:pt>
                <c:pt idx="6">
                  <c:v>8.8888888888888892E-2</c:v>
                </c:pt>
                <c:pt idx="7">
                  <c:v>0.04</c:v>
                </c:pt>
                <c:pt idx="8">
                  <c:v>0.04</c:v>
                </c:pt>
                <c:pt idx="9">
                  <c:v>2.6666666666666668E-2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40-4FD9-BC2F-CBA390363206}"/>
            </c:ext>
          </c:extLst>
        </c:ser>
        <c:ser>
          <c:idx val="3"/>
          <c:order val="3"/>
          <c:tx>
            <c:strRef>
              <c:f>'3.jaut.'!$E$59:$E$60</c:f>
              <c:strCache>
                <c:ptCount val="1"/>
                <c:pt idx="0">
                  <c:v>kadastra datu reģistrāciju / aktualizāciju</c:v>
                </c:pt>
              </c:strCache>
            </c:strRef>
          </c:tx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40-4FD9-BC2F-CBA39036320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40-4FD9-BC2F-CBA39036320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40-4FD9-BC2F-CBA390363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'3.jaut.'!$A$61:$A$72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'3.jaut.'!$E$61:$E$72</c:f>
              <c:numCache>
                <c:formatCode>0%</c:formatCode>
                <c:ptCount val="11"/>
                <c:pt idx="0">
                  <c:v>0.22894021739130435</c:v>
                </c:pt>
                <c:pt idx="1">
                  <c:v>0.21535326086956522</c:v>
                </c:pt>
                <c:pt idx="2">
                  <c:v>0.1610054347826087</c:v>
                </c:pt>
                <c:pt idx="3">
                  <c:v>0.12432065217391304</c:v>
                </c:pt>
                <c:pt idx="4">
                  <c:v>7.4728260869565216E-2</c:v>
                </c:pt>
                <c:pt idx="5">
                  <c:v>7.0652173913043473E-2</c:v>
                </c:pt>
                <c:pt idx="6">
                  <c:v>5.502717391304348E-2</c:v>
                </c:pt>
                <c:pt idx="7">
                  <c:v>3.6684782608695655E-2</c:v>
                </c:pt>
                <c:pt idx="8">
                  <c:v>1.4945652173913044E-2</c:v>
                </c:pt>
                <c:pt idx="9">
                  <c:v>1.2228260869565218E-2</c:v>
                </c:pt>
                <c:pt idx="10">
                  <c:v>6.114130434782609E-3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40-4FD9-BC2F-CBA390363206}"/>
            </c:ext>
          </c:extLst>
        </c:ser>
        <c:ser>
          <c:idx val="4"/>
          <c:order val="4"/>
          <c:tx>
            <c:strRef>
              <c:f>'3.jaut.'!$F$59:$F$60</c:f>
              <c:strCache>
                <c:ptCount val="1"/>
                <c:pt idx="0">
                  <c:v>kadastra informācijas izsniegšanu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'3.jaut.'!$A$61:$A$72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'3.jaut.'!$F$61:$F$72</c:f>
              <c:numCache>
                <c:formatCode>0%</c:formatCode>
                <c:ptCount val="11"/>
                <c:pt idx="0">
                  <c:v>0.23013493253373313</c:v>
                </c:pt>
                <c:pt idx="1">
                  <c:v>0.29535232383808097</c:v>
                </c:pt>
                <c:pt idx="2">
                  <c:v>0.10719640179910045</c:v>
                </c:pt>
                <c:pt idx="3">
                  <c:v>0.14167916041979012</c:v>
                </c:pt>
                <c:pt idx="4">
                  <c:v>6.296851574212893E-2</c:v>
                </c:pt>
                <c:pt idx="5">
                  <c:v>4.7976011994002997E-2</c:v>
                </c:pt>
                <c:pt idx="6">
                  <c:v>5.4722638680659672E-2</c:v>
                </c:pt>
                <c:pt idx="7">
                  <c:v>3.2983508245877063E-2</c:v>
                </c:pt>
                <c:pt idx="8">
                  <c:v>1.1994002998500749E-2</c:v>
                </c:pt>
                <c:pt idx="9">
                  <c:v>9.7451274362818589E-3</c:v>
                </c:pt>
                <c:pt idx="10">
                  <c:v>5.2473763118440781E-3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640-4FD9-BC2F-CBA390363206}"/>
            </c:ext>
          </c:extLst>
        </c:ser>
        <c:ser>
          <c:idx val="5"/>
          <c:order val="5"/>
          <c:tx>
            <c:strRef>
              <c:f>'3.jaut.'!$G$59:$G$60</c:f>
              <c:strCache>
                <c:ptCount val="1"/>
                <c:pt idx="0">
                  <c:v>Kadastrālo vērtēšanu</c:v>
                </c:pt>
              </c:strCache>
            </c:strRef>
          </c:tx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40-4FD9-BC2F-CBA390363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'3.jaut.'!$A$61:$A$72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'3.jaut.'!$G$61:$G$72</c:f>
              <c:numCache>
                <c:formatCode>0%</c:formatCode>
                <c:ptCount val="11"/>
                <c:pt idx="0">
                  <c:v>0.21232876712328766</c:v>
                </c:pt>
                <c:pt idx="1">
                  <c:v>0.1952054794520548</c:v>
                </c:pt>
                <c:pt idx="2">
                  <c:v>0.1815068493150685</c:v>
                </c:pt>
                <c:pt idx="3">
                  <c:v>0.12671232876712329</c:v>
                </c:pt>
                <c:pt idx="4">
                  <c:v>0.10616438356164383</c:v>
                </c:pt>
                <c:pt idx="5">
                  <c:v>5.4794520547945202E-2</c:v>
                </c:pt>
                <c:pt idx="6">
                  <c:v>2.7397260273972601E-2</c:v>
                </c:pt>
                <c:pt idx="7">
                  <c:v>5.1369863013698627E-2</c:v>
                </c:pt>
                <c:pt idx="8">
                  <c:v>2.7397260273972601E-2</c:v>
                </c:pt>
                <c:pt idx="9">
                  <c:v>1.0273972602739725E-2</c:v>
                </c:pt>
                <c:pt idx="10">
                  <c:v>6.8493150684931503E-3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640-4FD9-BC2F-CBA390363206}"/>
            </c:ext>
          </c:extLst>
        </c:ser>
        <c:ser>
          <c:idx val="6"/>
          <c:order val="6"/>
          <c:tx>
            <c:strRef>
              <c:f>'3.jaut.'!$H$59:$H$60</c:f>
              <c:strCache>
                <c:ptCount val="1"/>
                <c:pt idx="0">
                  <c:v>neesmu pieprasījis</c:v>
                </c:pt>
              </c:strCache>
            </c:strRef>
          </c:tx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40-4FD9-BC2F-CBA390363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'3.jaut.'!$A$61:$A$72</c:f>
              <c:strCache>
                <c:ptCount val="11"/>
                <c:pt idx="0">
                  <c:v>VZD tīmekļa vietnē www.vzd.gov.lv</c:v>
                </c:pt>
                <c:pt idx="1">
                  <c:v>Portālā www.kadastrs.lv</c:v>
                </c:pt>
                <c:pt idx="2">
                  <c:v>Zvanot uz VZD</c:v>
                </c:pt>
                <c:pt idx="3">
                  <c:v>Portālā www.latvija.lv</c:v>
                </c:pt>
                <c:pt idx="4">
                  <c:v>Zemesgrāmatā, pašvaldībā</c:v>
                </c:pt>
                <c:pt idx="5">
                  <c:v>No mērnieka, notāra, māklera</c:v>
                </c:pt>
                <c:pt idx="6">
                  <c:v>Rakstot uz VZD e-pastu</c:v>
                </c:pt>
                <c:pt idx="7">
                  <c:v>No draugiem, radiem, paziņām</c:v>
                </c:pt>
                <c:pt idx="8">
                  <c:v>Neesmu meklējis informāciju</c:v>
                </c:pt>
                <c:pt idx="9">
                  <c:v>Citur</c:v>
                </c:pt>
                <c:pt idx="10">
                  <c:v>VZD bukletā, informācijas stendā</c:v>
                </c:pt>
              </c:strCache>
            </c:strRef>
          </c:cat>
          <c:val>
            <c:numRef>
              <c:f>'3.jaut.'!$H$61:$H$72</c:f>
              <c:numCache>
                <c:formatCode>0%</c:formatCode>
                <c:ptCount val="11"/>
                <c:pt idx="0">
                  <c:v>0.16363636363636364</c:v>
                </c:pt>
                <c:pt idx="1">
                  <c:v>0.24545454545454545</c:v>
                </c:pt>
                <c:pt idx="2">
                  <c:v>6.363636363636363E-2</c:v>
                </c:pt>
                <c:pt idx="3">
                  <c:v>0.14545454545454545</c:v>
                </c:pt>
                <c:pt idx="4">
                  <c:v>5.4545454545454543E-2</c:v>
                </c:pt>
                <c:pt idx="5">
                  <c:v>6.363636363636363E-2</c:v>
                </c:pt>
                <c:pt idx="6">
                  <c:v>9.0909090909090905E-3</c:v>
                </c:pt>
                <c:pt idx="7">
                  <c:v>3.6363636363636362E-2</c:v>
                </c:pt>
                <c:pt idx="8">
                  <c:v>0.18181818181818182</c:v>
                </c:pt>
                <c:pt idx="9">
                  <c:v>3.6363636363636362E-2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640-4FD9-BC2F-CBA390363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295168"/>
        <c:axId val="242296704"/>
      </c:barChart>
      <c:catAx>
        <c:axId val="242295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2296704"/>
        <c:crosses val="autoZero"/>
        <c:auto val="1"/>
        <c:lblAlgn val="ctr"/>
        <c:lblOffset val="100"/>
        <c:noMultiLvlLbl val="0"/>
      </c:catAx>
      <c:valAx>
        <c:axId val="24229670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229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29000429249278"/>
          <c:y val="0.18593216456029749"/>
          <c:w val="0.24184861422091256"/>
          <c:h val="0.34638574399940597"/>
        </c:manualLayout>
      </c:layout>
      <c:overlay val="1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[VZD_klientu_aptauja_Data_file.xlsx]10.jaut. !PivotTable12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GB"/>
              <a:t>10. Vai Jūs lietojat VZD portālu www.kadastrs.lv?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'10.jaut. '!$B$32:$B$33</c:f>
              <c:strCache>
                <c:ptCount val="1"/>
                <c:pt idx="0">
                  <c:v>Jā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'10.jaut. '!$A$34:$A$41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'10.jaut. '!$B$34:$B$41</c:f>
              <c:numCache>
                <c:formatCode>0%</c:formatCode>
                <c:ptCount val="7"/>
                <c:pt idx="0">
                  <c:v>0.74545454545454548</c:v>
                </c:pt>
                <c:pt idx="1">
                  <c:v>0.652241112828439</c:v>
                </c:pt>
                <c:pt idx="2">
                  <c:v>0.65384615384615385</c:v>
                </c:pt>
                <c:pt idx="3">
                  <c:v>0.69255663430420711</c:v>
                </c:pt>
                <c:pt idx="4">
                  <c:v>0.77482269503546097</c:v>
                </c:pt>
                <c:pt idx="5">
                  <c:v>0.50344827586206897</c:v>
                </c:pt>
                <c:pt idx="6">
                  <c:v>0.56164383561643838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3F-4131-9D7A-EF152B69B7E9}"/>
            </c:ext>
          </c:extLst>
        </c:ser>
        <c:ser>
          <c:idx val="1"/>
          <c:order val="1"/>
          <c:tx>
            <c:strRef>
              <c:f>'10.jaut. '!$C$32:$C$33</c:f>
              <c:strCache>
                <c:ptCount val="1"/>
                <c:pt idx="0">
                  <c:v>Nē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'10.jaut. '!$A$34:$A$41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'10.jaut. '!$C$34:$C$41</c:f>
              <c:numCache>
                <c:formatCode>0%</c:formatCode>
                <c:ptCount val="7"/>
                <c:pt idx="0">
                  <c:v>0.25454545454545452</c:v>
                </c:pt>
                <c:pt idx="1">
                  <c:v>0.34775888717156106</c:v>
                </c:pt>
                <c:pt idx="2">
                  <c:v>0.34615384615384615</c:v>
                </c:pt>
                <c:pt idx="3">
                  <c:v>0.30744336569579289</c:v>
                </c:pt>
                <c:pt idx="4">
                  <c:v>0.225177304964539</c:v>
                </c:pt>
                <c:pt idx="5">
                  <c:v>0.49655172413793103</c:v>
                </c:pt>
                <c:pt idx="6">
                  <c:v>0.43835616438356162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3F-4131-9D7A-EF152B69B7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6738944"/>
        <c:axId val="246740480"/>
      </c:barChart>
      <c:catAx>
        <c:axId val="246738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6740480"/>
        <c:crosses val="autoZero"/>
        <c:auto val="1"/>
        <c:lblAlgn val="ctr"/>
        <c:lblOffset val="100"/>
        <c:noMultiLvlLbl val="0"/>
      </c:catAx>
      <c:valAx>
        <c:axId val="246740480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6738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8318832020997377"/>
          <c:y val="0.1187733304170312"/>
          <c:w val="6.6956692913385824E-2"/>
          <c:h val="8.0165135608048999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[VZD_klientu_aptauja_Data_file.xlsx]10.jaut. !PivotTable5</c:name>
    <c:fmtId val="8"/>
  </c:pivotSource>
  <c:chart>
    <c:title>
      <c:tx>
        <c:rich>
          <a:bodyPr/>
          <a:lstStyle/>
          <a:p>
            <a:pPr>
              <a:defRPr/>
            </a:pPr>
            <a:r>
              <a:rPr lang="en-GB" dirty="0"/>
              <a:t>10. </a:t>
            </a:r>
            <a:r>
              <a:rPr lang="en-GB" dirty="0" err="1"/>
              <a:t>Vai</a:t>
            </a:r>
            <a:r>
              <a:rPr lang="en-GB" dirty="0"/>
              <a:t> </a:t>
            </a:r>
            <a:r>
              <a:rPr lang="en-GB" dirty="0" err="1"/>
              <a:t>Jūs</a:t>
            </a:r>
            <a:r>
              <a:rPr lang="en-GB" dirty="0"/>
              <a:t> </a:t>
            </a:r>
            <a:r>
              <a:rPr lang="en-GB" dirty="0" err="1"/>
              <a:t>lietojat</a:t>
            </a:r>
            <a:r>
              <a:rPr lang="en-GB" dirty="0"/>
              <a:t> VZD </a:t>
            </a:r>
            <a:r>
              <a:rPr lang="en-GB" dirty="0" err="1"/>
              <a:t>portālu</a:t>
            </a:r>
            <a:r>
              <a:rPr lang="en-GB" dirty="0"/>
              <a:t> www.kadastrs.lv</a:t>
            </a:r>
            <a:r>
              <a:rPr lang="lv-LV" baseline="0" dirty="0"/>
              <a:t> ?</a:t>
            </a:r>
            <a:endParaRPr lang="en-GB" dirty="0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'10.jaut. '!$B$50:$B$51</c:f>
              <c:strCache>
                <c:ptCount val="1"/>
                <c:pt idx="0">
                  <c:v>Jā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'10.jaut. '!$A$52:$A$55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'10.jaut. '!$B$52:$B$55</c:f>
              <c:numCache>
                <c:formatCode>0%</c:formatCode>
                <c:ptCount val="3"/>
                <c:pt idx="0">
                  <c:v>0.55210084033613449</c:v>
                </c:pt>
                <c:pt idx="1">
                  <c:v>0.66589595375722543</c:v>
                </c:pt>
                <c:pt idx="2">
                  <c:v>0.8575174825174825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A2-402C-8A34-5C98519C048B}"/>
            </c:ext>
          </c:extLst>
        </c:ser>
        <c:ser>
          <c:idx val="1"/>
          <c:order val="1"/>
          <c:tx>
            <c:strRef>
              <c:f>'10.jaut. '!$C$50:$C$51</c:f>
              <c:strCache>
                <c:ptCount val="1"/>
                <c:pt idx="0">
                  <c:v>Nē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'10.jaut. '!$A$52:$A$55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'10.jaut. '!$C$52:$C$55</c:f>
              <c:numCache>
                <c:formatCode>0%</c:formatCode>
                <c:ptCount val="3"/>
                <c:pt idx="0">
                  <c:v>0.44789915966386556</c:v>
                </c:pt>
                <c:pt idx="1">
                  <c:v>0.33410404624277457</c:v>
                </c:pt>
                <c:pt idx="2">
                  <c:v>0.14248251748251747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A2-402C-8A34-5C98519C04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6470528"/>
        <c:axId val="246472064"/>
      </c:barChart>
      <c:catAx>
        <c:axId val="246470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6472064"/>
        <c:crosses val="autoZero"/>
        <c:auto val="1"/>
        <c:lblAlgn val="ctr"/>
        <c:lblOffset val="100"/>
        <c:noMultiLvlLbl val="0"/>
      </c:catAx>
      <c:valAx>
        <c:axId val="24647206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6470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6011128893586395"/>
          <c:y val="0.18651876468393408"/>
          <c:w val="7.6599597041770134E-2"/>
          <c:h val="0.1127095727974611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[VZD_klientu_aptauja_Data_file.xlsx]11.jaut.!PivotTable6</c:name>
    <c:fmtId val="4"/>
  </c:pivotSource>
  <c:chart>
    <c:title>
      <c:tx>
        <c:rich>
          <a:bodyPr/>
          <a:lstStyle/>
          <a:p>
            <a:pPr>
              <a:defRPr sz="1600"/>
            </a:pPr>
            <a:r>
              <a:rPr lang="lv-LV" sz="1600" dirty="0"/>
              <a:t> 11. Vai esat izmantojis iespēju pakalpojuma rezultātā sagatavotos dokumentus saņemt portāla </a:t>
            </a:r>
            <a:r>
              <a:rPr lang="lv-LV" sz="1600" dirty="0" err="1"/>
              <a:t>www.kadastrs.lv</a:t>
            </a:r>
            <a:r>
              <a:rPr lang="lv-LV" sz="1600" dirty="0"/>
              <a:t> sadaļā „MANS KONTS”?</a:t>
            </a:r>
            <a:endParaRPr lang="en-GB" sz="1600" dirty="0"/>
          </a:p>
        </c:rich>
      </c:tx>
      <c:layout>
        <c:manualLayout>
          <c:xMode val="edge"/>
          <c:yMode val="edge"/>
          <c:x val="0.14163229548568679"/>
          <c:y val="0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2393915673633854E-2"/>
          <c:y val="0.29691608210553316"/>
          <c:w val="0.96076852532405577"/>
          <c:h val="0.4747776893240061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'11.jaut.'!$B$6:$B$7</c:f>
              <c:strCache>
                <c:ptCount val="1"/>
                <c:pt idx="0">
                  <c:v>Jā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'11.jaut.'!$A$8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'11.jaut.'!$B$8</c:f>
              <c:numCache>
                <c:formatCode>0%</c:formatCode>
                <c:ptCount val="1"/>
                <c:pt idx="0">
                  <c:v>0.45611904038870332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7-40F9-BFF7-E520808FD29A}"/>
            </c:ext>
          </c:extLst>
        </c:ser>
        <c:ser>
          <c:idx val="1"/>
          <c:order val="1"/>
          <c:tx>
            <c:strRef>
              <c:f>'11.jaut.'!$C$6:$C$7</c:f>
              <c:strCache>
                <c:ptCount val="1"/>
                <c:pt idx="0">
                  <c:v>Nē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'11.jaut.'!$A$8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'11.jaut.'!$C$8</c:f>
              <c:numCache>
                <c:formatCode>0%</c:formatCode>
                <c:ptCount val="1"/>
                <c:pt idx="0">
                  <c:v>0.54388095961129668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47-40F9-BFF7-E520808FD2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6541696"/>
        <c:axId val="246555776"/>
      </c:barChart>
      <c:catAx>
        <c:axId val="246541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6555776"/>
        <c:crosses val="autoZero"/>
        <c:auto val="1"/>
        <c:lblAlgn val="ctr"/>
        <c:lblOffset val="100"/>
        <c:noMultiLvlLbl val="0"/>
      </c:catAx>
      <c:valAx>
        <c:axId val="24655577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65416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901061919046029"/>
          <c:y val="0.31032978658936888"/>
          <c:w val="7.0854627263637379E-2"/>
          <c:h val="0.13881601539222915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[VZD_klientu_aptauja_Data_file.xlsx]11.1.jaut.!PivotTable37</c:name>
    <c:fmtId val="3"/>
  </c:pivotSource>
  <c:chart>
    <c:title>
      <c:tx>
        <c:rich>
          <a:bodyPr/>
          <a:lstStyle/>
          <a:p>
            <a:pPr>
              <a:defRPr sz="1600"/>
            </a:pPr>
            <a:r>
              <a:rPr lang="lv-LV" sz="1600"/>
              <a:t>11.1. Lūdzu norādiet, kādēļ jūs neizmantojat portāla www.kadastrs.lv sadaļu "Mans konts"?</a:t>
            </a:r>
            <a:endParaRPr lang="en-US" sz="1600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'11.1.jaut.'!$B$6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'11.1.jaut.'!$A$7:$A$12</c:f>
              <c:strCache>
                <c:ptCount val="5"/>
                <c:pt idx="0">
                  <c:v>jo nezināju, ka tas ir iespējams</c:v>
                </c:pt>
                <c:pt idx="1">
                  <c:v>jo dokumenti nepieciešami papīra formā</c:v>
                </c:pt>
                <c:pt idx="2">
                  <c:v>jo klātienē saņemt dokumentus ir vienkāršāk</c:v>
                </c:pt>
                <c:pt idx="3">
                  <c:v>Cits iemesls</c:v>
                </c:pt>
                <c:pt idx="4">
                  <c:v>jo nelietoju e-pakalpojumus</c:v>
                </c:pt>
              </c:strCache>
            </c:strRef>
          </c:cat>
          <c:val>
            <c:numRef>
              <c:f>'11.1.jaut.'!$B$7:$B$12</c:f>
              <c:numCache>
                <c:formatCode>0%</c:formatCode>
                <c:ptCount val="5"/>
                <c:pt idx="0">
                  <c:v>0.40039840637450197</c:v>
                </c:pt>
                <c:pt idx="1">
                  <c:v>0.27191235059760954</c:v>
                </c:pt>
                <c:pt idx="2">
                  <c:v>0.1752988047808765</c:v>
                </c:pt>
                <c:pt idx="3">
                  <c:v>0.10756972111553785</c:v>
                </c:pt>
                <c:pt idx="4">
                  <c:v>4.4820717131474105E-2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6-421A-90C7-B3565E4541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6584832"/>
        <c:axId val="246595968"/>
      </c:barChart>
      <c:catAx>
        <c:axId val="246584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6595968"/>
        <c:crosses val="autoZero"/>
        <c:auto val="1"/>
        <c:lblAlgn val="ctr"/>
        <c:lblOffset val="100"/>
        <c:noMultiLvlLbl val="0"/>
      </c:catAx>
      <c:valAx>
        <c:axId val="2465959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658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[VZD_klientu_aptauja_Data_file.xlsx]11.jaut.!PivotTable10</c:name>
    <c:fmtId val="7"/>
  </c:pivotSource>
  <c:chart>
    <c:title>
      <c:tx>
        <c:rich>
          <a:bodyPr/>
          <a:lstStyle/>
          <a:p>
            <a:pPr>
              <a:defRPr sz="1600"/>
            </a:pPr>
            <a:r>
              <a:rPr lang="lv-LV" sz="1600" dirty="0"/>
              <a:t>11. Vai klientu</a:t>
            </a:r>
            <a:r>
              <a:rPr lang="lv-LV" sz="1600" baseline="0" dirty="0"/>
              <a:t> grupas </a:t>
            </a:r>
            <a:r>
              <a:rPr lang="lv-LV" sz="1600" dirty="0"/>
              <a:t>izmantojis iespēju pakalpojuma rezultātā sagatavotos dokumentus saņemt portāla </a:t>
            </a:r>
            <a:r>
              <a:rPr lang="lv-LV" sz="1600" dirty="0" err="1"/>
              <a:t>www.kadastrs.lv</a:t>
            </a:r>
            <a:r>
              <a:rPr lang="lv-LV" sz="1600" dirty="0"/>
              <a:t> sadaļā „MANS KONTS”?</a:t>
            </a:r>
            <a:endParaRPr lang="en-GB" sz="1600" dirty="0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'11.jaut.'!$B$12:$B$13</c:f>
              <c:strCache>
                <c:ptCount val="1"/>
                <c:pt idx="0">
                  <c:v>Jā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'11.jaut.'!$A$14:$A$19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'11.jaut.'!$B$14:$B$19</c:f>
              <c:numCache>
                <c:formatCode>0%</c:formatCode>
                <c:ptCount val="5"/>
                <c:pt idx="0">
                  <c:v>0.44247438928289989</c:v>
                </c:pt>
                <c:pt idx="1">
                  <c:v>0.39568345323741005</c:v>
                </c:pt>
                <c:pt idx="2">
                  <c:v>0.54229934924078094</c:v>
                </c:pt>
                <c:pt idx="3">
                  <c:v>0.59523809523809523</c:v>
                </c:pt>
                <c:pt idx="4">
                  <c:v>0.4336283185840708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AD-41DE-A051-6949AC961767}"/>
            </c:ext>
          </c:extLst>
        </c:ser>
        <c:ser>
          <c:idx val="1"/>
          <c:order val="1"/>
          <c:tx>
            <c:strRef>
              <c:f>'11.jaut.'!$C$12:$C$13</c:f>
              <c:strCache>
                <c:ptCount val="1"/>
                <c:pt idx="0">
                  <c:v>Nē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'11.jaut.'!$A$14:$A$19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'11.jaut.'!$C$14:$C$19</c:f>
              <c:numCache>
                <c:formatCode>0%</c:formatCode>
                <c:ptCount val="5"/>
                <c:pt idx="0">
                  <c:v>0.55752561071710005</c:v>
                </c:pt>
                <c:pt idx="1">
                  <c:v>0.60431654676258995</c:v>
                </c:pt>
                <c:pt idx="2">
                  <c:v>0.45770065075921906</c:v>
                </c:pt>
                <c:pt idx="3">
                  <c:v>0.40476190476190477</c:v>
                </c:pt>
                <c:pt idx="4">
                  <c:v>0.5663716814159292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AD-41DE-A051-6949AC9617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6659328"/>
        <c:axId val="246759424"/>
      </c:barChart>
      <c:catAx>
        <c:axId val="2466593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6759424"/>
        <c:crosses val="autoZero"/>
        <c:auto val="1"/>
        <c:lblAlgn val="ctr"/>
        <c:lblOffset val="100"/>
        <c:noMultiLvlLbl val="0"/>
      </c:catAx>
      <c:valAx>
        <c:axId val="24675942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6659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61555089607275815"/>
          <c:y val="0.21162037037037038"/>
          <c:w val="6.8020449730079965E-2"/>
          <c:h val="8.0165135608048999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[VZD_klientu_aptauja_Data_file.xlsx]11.1.jaut.!PivotTable38</c:name>
    <c:fmtId val="3"/>
  </c:pivotSource>
  <c:chart>
    <c:title>
      <c:tx>
        <c:rich>
          <a:bodyPr/>
          <a:lstStyle/>
          <a:p>
            <a:pPr>
              <a:defRPr sz="1600"/>
            </a:pPr>
            <a:r>
              <a:rPr lang="lv-LV" sz="1600" dirty="0"/>
              <a:t>11.1.</a:t>
            </a:r>
            <a:r>
              <a:rPr lang="lv-LV" sz="1600" baseline="0" dirty="0"/>
              <a:t> </a:t>
            </a:r>
            <a:r>
              <a:rPr lang="lv-LV" sz="1600" dirty="0"/>
              <a:t>kādēļ  klientu grupas neizmanto</a:t>
            </a:r>
            <a:r>
              <a:rPr lang="lv-LV" sz="1600" baseline="0" dirty="0"/>
              <a:t> </a:t>
            </a:r>
            <a:r>
              <a:rPr lang="lv-LV" sz="1600" dirty="0"/>
              <a:t> sadaļu "Mans konts"?</a:t>
            </a:r>
            <a:endParaRPr lang="en-GB" sz="1600" dirty="0"/>
          </a:p>
        </c:rich>
      </c:tx>
      <c:layout>
        <c:manualLayout>
          <c:xMode val="edge"/>
          <c:yMode val="edge"/>
          <c:x val="0.11981671204664934"/>
          <c:y val="8.7962962962962965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'11.1.jaut.'!$B$15:$B$16</c:f>
              <c:strCache>
                <c:ptCount val="1"/>
                <c:pt idx="0">
                  <c:v>Fiziska persona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'11.1.jaut.'!$A$17:$A$22</c:f>
              <c:strCache>
                <c:ptCount val="5"/>
                <c:pt idx="0">
                  <c:v>jo nezināju, ka tas ir iespējams</c:v>
                </c:pt>
                <c:pt idx="1">
                  <c:v>jo dokumenti nepieciešami papīra formā</c:v>
                </c:pt>
                <c:pt idx="2">
                  <c:v>jo klātienē saņemt dokumentus ir vienkāršāk</c:v>
                </c:pt>
                <c:pt idx="3">
                  <c:v>Cits iemesls</c:v>
                </c:pt>
                <c:pt idx="4">
                  <c:v>jo nelietoju e-pakalpojumus</c:v>
                </c:pt>
              </c:strCache>
            </c:strRef>
          </c:cat>
          <c:val>
            <c:numRef>
              <c:f>'11.1.jaut.'!$B$17:$B$22</c:f>
              <c:numCache>
                <c:formatCode>0%</c:formatCode>
                <c:ptCount val="5"/>
                <c:pt idx="0">
                  <c:v>0.41065830721003133</c:v>
                </c:pt>
                <c:pt idx="1">
                  <c:v>0.2664576802507837</c:v>
                </c:pt>
                <c:pt idx="2">
                  <c:v>0.17429467084639499</c:v>
                </c:pt>
                <c:pt idx="3">
                  <c:v>0.10219435736677115</c:v>
                </c:pt>
                <c:pt idx="4">
                  <c:v>4.6394984326018809E-2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A-49BE-B984-622C9213DBBC}"/>
            </c:ext>
          </c:extLst>
        </c:ser>
        <c:ser>
          <c:idx val="1"/>
          <c:order val="1"/>
          <c:tx>
            <c:strRef>
              <c:f>'11.1.jaut.'!$C$15:$C$16</c:f>
              <c:strCache>
                <c:ptCount val="1"/>
                <c:pt idx="0">
                  <c:v>Fiziskas personas pilnvarota persona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'11.1.jaut.'!$A$17:$A$22</c:f>
              <c:strCache>
                <c:ptCount val="5"/>
                <c:pt idx="0">
                  <c:v>jo nezināju, ka tas ir iespējams</c:v>
                </c:pt>
                <c:pt idx="1">
                  <c:v>jo dokumenti nepieciešami papīra formā</c:v>
                </c:pt>
                <c:pt idx="2">
                  <c:v>jo klātienē saņemt dokumentus ir vienkāršāk</c:v>
                </c:pt>
                <c:pt idx="3">
                  <c:v>Cits iemesls</c:v>
                </c:pt>
                <c:pt idx="4">
                  <c:v>jo nelietoju e-pakalpojumus</c:v>
                </c:pt>
              </c:strCache>
            </c:strRef>
          </c:cat>
          <c:val>
            <c:numRef>
              <c:f>'11.1.jaut.'!$C$17:$C$22</c:f>
              <c:numCache>
                <c:formatCode>0%</c:formatCode>
                <c:ptCount val="5"/>
                <c:pt idx="0">
                  <c:v>0.2978723404255319</c:v>
                </c:pt>
                <c:pt idx="1">
                  <c:v>0.37234042553191488</c:v>
                </c:pt>
                <c:pt idx="2">
                  <c:v>0.20212765957446807</c:v>
                </c:pt>
                <c:pt idx="3">
                  <c:v>8.5106382978723402E-2</c:v>
                </c:pt>
                <c:pt idx="4">
                  <c:v>4.2553191489361701E-2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A-49BE-B984-622C9213DBBC}"/>
            </c:ext>
          </c:extLst>
        </c:ser>
        <c:ser>
          <c:idx val="2"/>
          <c:order val="2"/>
          <c:tx>
            <c:strRef>
              <c:f>'11.1.jaut.'!$D$15:$D$16</c:f>
              <c:strCache>
                <c:ptCount val="1"/>
                <c:pt idx="0">
                  <c:v>Juridiskas personas pārstāvis (SIA, AS, biedrība u.c.)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'11.1.jaut.'!$A$17:$A$22</c:f>
              <c:strCache>
                <c:ptCount val="5"/>
                <c:pt idx="0">
                  <c:v>jo nezināju, ka tas ir iespējams</c:v>
                </c:pt>
                <c:pt idx="1">
                  <c:v>jo dokumenti nepieciešami papīra formā</c:v>
                </c:pt>
                <c:pt idx="2">
                  <c:v>jo klātienē saņemt dokumentus ir vienkāršāk</c:v>
                </c:pt>
                <c:pt idx="3">
                  <c:v>Cits iemesls</c:v>
                </c:pt>
                <c:pt idx="4">
                  <c:v>jo nelietoju e-pakalpojumus</c:v>
                </c:pt>
              </c:strCache>
            </c:strRef>
          </c:cat>
          <c:val>
            <c:numRef>
              <c:f>'11.1.jaut.'!$D$17:$D$22</c:f>
              <c:numCache>
                <c:formatCode>0%</c:formatCode>
                <c:ptCount val="5"/>
                <c:pt idx="0">
                  <c:v>0.43478260869565216</c:v>
                </c:pt>
                <c:pt idx="1">
                  <c:v>0.2608695652173913</c:v>
                </c:pt>
                <c:pt idx="2">
                  <c:v>0.17391304347826086</c:v>
                </c:pt>
                <c:pt idx="3">
                  <c:v>0.10434782608695652</c:v>
                </c:pt>
                <c:pt idx="4">
                  <c:v>2.6086956521739129E-2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2A-49BE-B984-622C9213DBBC}"/>
            </c:ext>
          </c:extLst>
        </c:ser>
        <c:ser>
          <c:idx val="3"/>
          <c:order val="3"/>
          <c:tx>
            <c:strRef>
              <c:f>'11.1.jaut.'!$E$15:$E$16</c:f>
              <c:strCache>
                <c:ptCount val="1"/>
                <c:pt idx="0">
                  <c:v>Reglamentētas profesijas pārstāvis (notārs, advokāts, tiesu izpildītājs u.c.)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'11.1.jaut.'!$A$17:$A$22</c:f>
              <c:strCache>
                <c:ptCount val="5"/>
                <c:pt idx="0">
                  <c:v>jo nezināju, ka tas ir iespējams</c:v>
                </c:pt>
                <c:pt idx="1">
                  <c:v>jo dokumenti nepieciešami papīra formā</c:v>
                </c:pt>
                <c:pt idx="2">
                  <c:v>jo klātienē saņemt dokumentus ir vienkāršāk</c:v>
                </c:pt>
                <c:pt idx="3">
                  <c:v>Cits iemesls</c:v>
                </c:pt>
                <c:pt idx="4">
                  <c:v>jo nelietoju e-pakalpojumus</c:v>
                </c:pt>
              </c:strCache>
            </c:strRef>
          </c:cat>
          <c:val>
            <c:numRef>
              <c:f>'11.1.jaut.'!$E$17:$E$22</c:f>
              <c:numCache>
                <c:formatCode>0%</c:formatCode>
                <c:ptCount val="5"/>
                <c:pt idx="0">
                  <c:v>0.23529411764705882</c:v>
                </c:pt>
                <c:pt idx="1">
                  <c:v>0.35294117647058826</c:v>
                </c:pt>
                <c:pt idx="2">
                  <c:v>5.8823529411764705E-2</c:v>
                </c:pt>
                <c:pt idx="3">
                  <c:v>0.35294117647058826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2A-49BE-B984-622C9213DBBC}"/>
            </c:ext>
          </c:extLst>
        </c:ser>
        <c:ser>
          <c:idx val="4"/>
          <c:order val="4"/>
          <c:tx>
            <c:strRef>
              <c:f>'11.1.jaut.'!$F$15:$F$16</c:f>
              <c:strCache>
                <c:ptCount val="1"/>
                <c:pt idx="0">
                  <c:v>Valsts/pašvaldības iestādes pārstāvis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'11.1.jaut.'!$A$17:$A$22</c:f>
              <c:strCache>
                <c:ptCount val="5"/>
                <c:pt idx="0">
                  <c:v>jo nezināju, ka tas ir iespējams</c:v>
                </c:pt>
                <c:pt idx="1">
                  <c:v>jo dokumenti nepieciešami papīra formā</c:v>
                </c:pt>
                <c:pt idx="2">
                  <c:v>jo klātienē saņemt dokumentus ir vienkāršāk</c:v>
                </c:pt>
                <c:pt idx="3">
                  <c:v>Cits iemesls</c:v>
                </c:pt>
                <c:pt idx="4">
                  <c:v>jo nelietoju e-pakalpojumus</c:v>
                </c:pt>
              </c:strCache>
            </c:strRef>
          </c:cat>
          <c:val>
            <c:numRef>
              <c:f>'11.1.jaut.'!$F$17:$F$22</c:f>
              <c:numCache>
                <c:formatCode>0%</c:formatCode>
                <c:ptCount val="5"/>
                <c:pt idx="0">
                  <c:v>0.2361111111111111</c:v>
                </c:pt>
                <c:pt idx="1">
                  <c:v>0.27777777777777779</c:v>
                </c:pt>
                <c:pt idx="2">
                  <c:v>0.19444444444444445</c:v>
                </c:pt>
                <c:pt idx="3">
                  <c:v>0.20833333333333334</c:v>
                </c:pt>
                <c:pt idx="4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2A-49BE-B984-622C9213DB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7106944"/>
        <c:axId val="247116928"/>
      </c:barChart>
      <c:catAx>
        <c:axId val="247106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7116928"/>
        <c:crosses val="autoZero"/>
        <c:auto val="1"/>
        <c:lblAlgn val="ctr"/>
        <c:lblOffset val="100"/>
        <c:noMultiLvlLbl val="0"/>
      </c:catAx>
      <c:valAx>
        <c:axId val="2471169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710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482024258064291"/>
          <c:y val="8.8241080975989108E-2"/>
          <c:w val="0.26298278646982093"/>
          <c:h val="0.70181393992417618"/>
        </c:manualLayout>
      </c:layout>
      <c:overlay val="0"/>
      <c:txPr>
        <a:bodyPr/>
        <a:lstStyle/>
        <a:p>
          <a:pPr>
            <a:defRPr b="0"/>
          </a:pPr>
          <a:endParaRPr lang="lv-LV"/>
        </a:p>
      </c:txPr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[VZD_klientu_aptauja_Data_file.xlsx]11.jaut.!PivotTable12</c:name>
    <c:fmtId val="3"/>
  </c:pivotSource>
  <c:chart>
    <c:title>
      <c:tx>
        <c:rich>
          <a:bodyPr/>
          <a:lstStyle/>
          <a:p>
            <a:pPr>
              <a:defRPr sz="1400"/>
            </a:pPr>
            <a:r>
              <a:rPr lang="lv-LV" sz="1400" dirty="0"/>
              <a:t> 11. „MANS KONTS” izmantošana atkarībā</a:t>
            </a:r>
            <a:r>
              <a:rPr lang="lv-LV" sz="1400" baseline="0" dirty="0"/>
              <a:t> no pakalpojuma veida</a:t>
            </a:r>
            <a:r>
              <a:rPr lang="lv-LV" sz="1400" dirty="0"/>
              <a:t>?</a:t>
            </a:r>
            <a:endParaRPr lang="en-GB" sz="1400" dirty="0"/>
          </a:p>
        </c:rich>
      </c:tx>
      <c:layout>
        <c:manualLayout>
          <c:xMode val="edge"/>
          <c:yMode val="edge"/>
          <c:x val="0.10626586195283858"/>
          <c:y val="3.342746775388078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'11.jaut.'!$B$32:$B$33</c:f>
              <c:strCache>
                <c:ptCount val="1"/>
                <c:pt idx="0">
                  <c:v>Jā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'11.jaut.'!$A$34:$A$41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'11.jaut.'!$B$34:$B$41</c:f>
              <c:numCache>
                <c:formatCode>0%</c:formatCode>
                <c:ptCount val="7"/>
                <c:pt idx="0">
                  <c:v>0.53131313131313129</c:v>
                </c:pt>
                <c:pt idx="1">
                  <c:v>0.48377125193199383</c:v>
                </c:pt>
                <c:pt idx="2">
                  <c:v>0.34615384615384615</c:v>
                </c:pt>
                <c:pt idx="3">
                  <c:v>0.39158576051779936</c:v>
                </c:pt>
                <c:pt idx="4">
                  <c:v>0.48581560283687941</c:v>
                </c:pt>
                <c:pt idx="5">
                  <c:v>0.31034482758620691</c:v>
                </c:pt>
                <c:pt idx="6">
                  <c:v>0.21917808219178081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C-4248-9FFA-693FF4A50262}"/>
            </c:ext>
          </c:extLst>
        </c:ser>
        <c:ser>
          <c:idx val="1"/>
          <c:order val="1"/>
          <c:tx>
            <c:strRef>
              <c:f>'11.jaut.'!$C$32:$C$33</c:f>
              <c:strCache>
                <c:ptCount val="1"/>
                <c:pt idx="0">
                  <c:v>Nē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'11.jaut.'!$A$34:$A$41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'11.jaut.'!$C$34:$C$41</c:f>
              <c:numCache>
                <c:formatCode>0%</c:formatCode>
                <c:ptCount val="7"/>
                <c:pt idx="0">
                  <c:v>0.46868686868686871</c:v>
                </c:pt>
                <c:pt idx="1">
                  <c:v>0.51622874806800623</c:v>
                </c:pt>
                <c:pt idx="2">
                  <c:v>0.65384615384615385</c:v>
                </c:pt>
                <c:pt idx="3">
                  <c:v>0.60841423948220064</c:v>
                </c:pt>
                <c:pt idx="4">
                  <c:v>0.51418439716312059</c:v>
                </c:pt>
                <c:pt idx="5">
                  <c:v>0.68965517241379315</c:v>
                </c:pt>
                <c:pt idx="6">
                  <c:v>0.78082191780821919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DC-4248-9FFA-693FF4A502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6893568"/>
        <c:axId val="246903552"/>
      </c:barChart>
      <c:catAx>
        <c:axId val="246893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6903552"/>
        <c:crosses val="autoZero"/>
        <c:auto val="1"/>
        <c:lblAlgn val="ctr"/>
        <c:lblOffset val="100"/>
        <c:noMultiLvlLbl val="0"/>
      </c:catAx>
      <c:valAx>
        <c:axId val="24690355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68935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5931185597433618"/>
          <c:y val="0.12185807835619553"/>
          <c:w val="6.6426213059660039E-2"/>
          <c:h val="8.0165135608048999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[VZD_klientu_aptauja_Data_file.xlsx]11.jaut.!PivotTable11</c:name>
    <c:fmtId val="3"/>
  </c:pivotSource>
  <c:chart>
    <c:title>
      <c:tx>
        <c:rich>
          <a:bodyPr/>
          <a:lstStyle/>
          <a:p>
            <a:pPr>
              <a:defRPr sz="1600"/>
            </a:pPr>
            <a:r>
              <a:rPr lang="lv-LV" sz="1600"/>
              <a:t>11. Vai esat izmantojis iespēju pakalpojuma rezultātā sagatavotos dokumentus saņemt portāla www.kadastrs.lv sadaļā „MANS KONTS”?</a:t>
            </a:r>
            <a:endParaRPr lang="en-GB" sz="1600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0121902100607622"/>
          <c:y val="0.2699537037037037"/>
          <c:w val="0.87414627993204952"/>
          <c:h val="0.604366797900262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'11.jaut.'!$B$22:$B$23</c:f>
              <c:strCache>
                <c:ptCount val="1"/>
                <c:pt idx="0">
                  <c:v>Jā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'11.jaut.'!$A$24:$A$28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'11.jaut.'!$B$24:$B$28</c:f>
              <c:numCache>
                <c:formatCode>0%</c:formatCode>
                <c:ptCount val="4"/>
                <c:pt idx="0">
                  <c:v>0.37209302325581395</c:v>
                </c:pt>
                <c:pt idx="1">
                  <c:v>0.58203677510608198</c:v>
                </c:pt>
                <c:pt idx="2">
                  <c:v>0.40174326465927102</c:v>
                </c:pt>
                <c:pt idx="3">
                  <c:v>0.27177700348432055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F-4667-BEA8-233190BE7457}"/>
            </c:ext>
          </c:extLst>
        </c:ser>
        <c:ser>
          <c:idx val="1"/>
          <c:order val="1"/>
          <c:tx>
            <c:strRef>
              <c:f>'11.jaut.'!$C$22:$C$23</c:f>
              <c:strCache>
                <c:ptCount val="1"/>
                <c:pt idx="0">
                  <c:v>Nē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'11.jaut.'!$A$24:$A$28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'11.jaut.'!$C$24:$C$28</c:f>
              <c:numCache>
                <c:formatCode>0%</c:formatCode>
                <c:ptCount val="4"/>
                <c:pt idx="0">
                  <c:v>0.62790697674418605</c:v>
                </c:pt>
                <c:pt idx="1">
                  <c:v>0.41796322489391796</c:v>
                </c:pt>
                <c:pt idx="2">
                  <c:v>0.59825673534072898</c:v>
                </c:pt>
                <c:pt idx="3">
                  <c:v>0.72822299651567945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9F-4667-BEA8-233190BE74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7018624"/>
        <c:axId val="247020160"/>
      </c:barChart>
      <c:catAx>
        <c:axId val="247018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7020160"/>
        <c:crosses val="autoZero"/>
        <c:auto val="1"/>
        <c:lblAlgn val="ctr"/>
        <c:lblOffset val="100"/>
        <c:noMultiLvlLbl val="0"/>
      </c:catAx>
      <c:valAx>
        <c:axId val="247020160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7018624"/>
        <c:crosses val="autoZero"/>
        <c:crossBetween val="between"/>
      </c:valAx>
    </c:plotArea>
    <c:legend>
      <c:legendPos val="t"/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[VZD_klientu_aptauja_Data_file.xlsx]12.jaut.!PivotTable50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lv-LV"/>
              <a:t>12. Sadaļa “MANS KONTS” ir ērta un saprotama</a:t>
            </a:r>
            <a:endParaRPr lang="en-GB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'12.jaut.'!$B$96:$B$97</c:f>
              <c:strCache>
                <c:ptCount val="1"/>
                <c:pt idx="0">
                  <c:v>Pilnīgi piekrītu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'12.jaut.'!$A$98:$A$103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'12.jaut.'!$B$98:$B$103</c:f>
              <c:numCache>
                <c:formatCode>0%</c:formatCode>
                <c:ptCount val="5"/>
                <c:pt idx="0">
                  <c:v>0.17612293144208038</c:v>
                </c:pt>
                <c:pt idx="1">
                  <c:v>0.15107913669064749</c:v>
                </c:pt>
                <c:pt idx="2">
                  <c:v>0.18004338394793926</c:v>
                </c:pt>
                <c:pt idx="3">
                  <c:v>0.14285714285714285</c:v>
                </c:pt>
                <c:pt idx="4">
                  <c:v>0.17699115044247787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7-4D67-8459-0E3A23B391C1}"/>
            </c:ext>
          </c:extLst>
        </c:ser>
        <c:ser>
          <c:idx val="1"/>
          <c:order val="1"/>
          <c:tx>
            <c:strRef>
              <c:f>'12.jaut.'!$C$96:$C$97</c:f>
              <c:strCache>
                <c:ptCount val="1"/>
                <c:pt idx="0">
                  <c:v>Drīzāk piekrītu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'12.jaut.'!$A$98:$A$103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'12.jaut.'!$C$98:$C$103</c:f>
              <c:numCache>
                <c:formatCode>0%</c:formatCode>
                <c:ptCount val="5"/>
                <c:pt idx="0">
                  <c:v>0.34042553191489361</c:v>
                </c:pt>
                <c:pt idx="1">
                  <c:v>0.35251798561151076</c:v>
                </c:pt>
                <c:pt idx="2">
                  <c:v>0.34490238611713664</c:v>
                </c:pt>
                <c:pt idx="3">
                  <c:v>0.38095238095238093</c:v>
                </c:pt>
                <c:pt idx="4">
                  <c:v>0.2831858407079646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7-4D67-8459-0E3A23B391C1}"/>
            </c:ext>
          </c:extLst>
        </c:ser>
        <c:ser>
          <c:idx val="2"/>
          <c:order val="2"/>
          <c:tx>
            <c:strRef>
              <c:f>'12.jaut.'!$D$96:$D$97</c:f>
              <c:strCache>
                <c:ptCount val="1"/>
                <c:pt idx="0">
                  <c:v>Nepiekrītu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'12.jaut.'!$A$98:$A$103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'12.jaut.'!$D$98:$D$103</c:f>
              <c:numCache>
                <c:formatCode>0%</c:formatCode>
                <c:ptCount val="5"/>
                <c:pt idx="0">
                  <c:v>7.7226162332545312E-2</c:v>
                </c:pt>
                <c:pt idx="1">
                  <c:v>9.3525179856115109E-2</c:v>
                </c:pt>
                <c:pt idx="2">
                  <c:v>0.11279826464208242</c:v>
                </c:pt>
                <c:pt idx="3">
                  <c:v>0.16666666666666666</c:v>
                </c:pt>
                <c:pt idx="4">
                  <c:v>6.1946902654867256E-2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67-4D67-8459-0E3A23B391C1}"/>
            </c:ext>
          </c:extLst>
        </c:ser>
        <c:ser>
          <c:idx val="3"/>
          <c:order val="3"/>
          <c:tx>
            <c:strRef>
              <c:f>'12.jaut.'!$E$96:$E$97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'12.jaut.'!$A$98:$A$103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'12.jaut.'!$E$98:$E$103</c:f>
              <c:numCache>
                <c:formatCode>0%</c:formatCode>
                <c:ptCount val="5"/>
                <c:pt idx="0">
                  <c:v>0.40622537431048067</c:v>
                </c:pt>
                <c:pt idx="1">
                  <c:v>0.40287769784172661</c:v>
                </c:pt>
                <c:pt idx="2">
                  <c:v>0.36225596529284165</c:v>
                </c:pt>
                <c:pt idx="3">
                  <c:v>0.30952380952380953</c:v>
                </c:pt>
                <c:pt idx="4">
                  <c:v>0.47787610619469029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67-4D67-8459-0E3A23B391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7136256"/>
        <c:axId val="247137408"/>
      </c:barChart>
      <c:catAx>
        <c:axId val="247136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7137408"/>
        <c:crosses val="autoZero"/>
        <c:auto val="1"/>
        <c:lblAlgn val="ctr"/>
        <c:lblOffset val="100"/>
        <c:noMultiLvlLbl val="0"/>
      </c:catAx>
      <c:valAx>
        <c:axId val="24713740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71362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[VZD_klientu_aptauja_Data_file.xlsx]12.jaut.!PivotTable41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GB"/>
              <a:t>12. E-pakalpojumi ir saprotami un ērti lietojami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'12.jaut.'!$B$14:$B$15</c:f>
              <c:strCache>
                <c:ptCount val="1"/>
                <c:pt idx="0">
                  <c:v>Pilnīgi piekrītu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'12.jaut.'!$A$16:$A$21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'12.jaut.'!$B$16:$B$21</c:f>
              <c:numCache>
                <c:formatCode>0%</c:formatCode>
                <c:ptCount val="5"/>
                <c:pt idx="0">
                  <c:v>0.24113475177304963</c:v>
                </c:pt>
                <c:pt idx="1">
                  <c:v>0.21582733812949639</c:v>
                </c:pt>
                <c:pt idx="2">
                  <c:v>0.26030368763557482</c:v>
                </c:pt>
                <c:pt idx="3">
                  <c:v>0.2857142857142857</c:v>
                </c:pt>
                <c:pt idx="4">
                  <c:v>0.2831858407079646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7-4081-8C77-78FE4F31BCF5}"/>
            </c:ext>
          </c:extLst>
        </c:ser>
        <c:ser>
          <c:idx val="1"/>
          <c:order val="1"/>
          <c:tx>
            <c:strRef>
              <c:f>'12.jaut.'!$C$14:$C$15</c:f>
              <c:strCache>
                <c:ptCount val="1"/>
                <c:pt idx="0">
                  <c:v>Drīzāk piekrītu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'12.jaut.'!$A$16:$A$21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'12.jaut.'!$C$16:$C$21</c:f>
              <c:numCache>
                <c:formatCode>0%</c:formatCode>
                <c:ptCount val="5"/>
                <c:pt idx="0">
                  <c:v>0.47360126083530341</c:v>
                </c:pt>
                <c:pt idx="1">
                  <c:v>0.51079136690647486</c:v>
                </c:pt>
                <c:pt idx="2">
                  <c:v>0.50759219088937091</c:v>
                </c:pt>
                <c:pt idx="3">
                  <c:v>0.47619047619047616</c:v>
                </c:pt>
                <c:pt idx="4">
                  <c:v>0.47787610619469029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7-4081-8C77-78FE4F31BCF5}"/>
            </c:ext>
          </c:extLst>
        </c:ser>
        <c:ser>
          <c:idx val="2"/>
          <c:order val="2"/>
          <c:tx>
            <c:strRef>
              <c:f>'12.jaut.'!$D$14:$D$15</c:f>
              <c:strCache>
                <c:ptCount val="1"/>
                <c:pt idx="0">
                  <c:v>Nepiekrītu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'12.jaut.'!$A$16:$A$21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'12.jaut.'!$D$16:$D$21</c:f>
              <c:numCache>
                <c:formatCode>0%</c:formatCode>
                <c:ptCount val="5"/>
                <c:pt idx="0">
                  <c:v>0.10283687943262411</c:v>
                </c:pt>
                <c:pt idx="1">
                  <c:v>0.11510791366906475</c:v>
                </c:pt>
                <c:pt idx="2">
                  <c:v>0.10629067245119306</c:v>
                </c:pt>
                <c:pt idx="3">
                  <c:v>0.16666666666666666</c:v>
                </c:pt>
                <c:pt idx="4">
                  <c:v>8.8495575221238937E-2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87-4081-8C77-78FE4F31BCF5}"/>
            </c:ext>
          </c:extLst>
        </c:ser>
        <c:ser>
          <c:idx val="3"/>
          <c:order val="3"/>
          <c:tx>
            <c:strRef>
              <c:f>'12.jaut.'!$E$14:$E$15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'12.jaut.'!$A$16:$A$21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'12.jaut.'!$E$16:$E$21</c:f>
              <c:numCache>
                <c:formatCode>0%</c:formatCode>
                <c:ptCount val="5"/>
                <c:pt idx="0">
                  <c:v>0.18242710795902287</c:v>
                </c:pt>
                <c:pt idx="1">
                  <c:v>0.15827338129496402</c:v>
                </c:pt>
                <c:pt idx="2">
                  <c:v>0.12581344902386118</c:v>
                </c:pt>
                <c:pt idx="3">
                  <c:v>7.1428571428571425E-2</c:v>
                </c:pt>
                <c:pt idx="4">
                  <c:v>0.15044247787610621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87-4081-8C77-78FE4F31BCF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7334784"/>
        <c:axId val="247336320"/>
      </c:barChart>
      <c:catAx>
        <c:axId val="247334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7336320"/>
        <c:crosses val="autoZero"/>
        <c:auto val="1"/>
        <c:lblAlgn val="ctr"/>
        <c:lblOffset val="100"/>
        <c:noMultiLvlLbl val="0"/>
      </c:catAx>
      <c:valAx>
        <c:axId val="247336320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73347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[VZD_klientu_aptauja_Data_file.xlsx]3.1.jaut.!PivotTable6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lv-LV" dirty="0"/>
              <a:t>3.1.  Vai tīmekļa vietnē </a:t>
            </a:r>
            <a:r>
              <a:rPr lang="lv-LV" dirty="0" err="1"/>
              <a:t>www.vzd.gov.lv</a:t>
            </a:r>
            <a:r>
              <a:rPr lang="lv-LV" dirty="0"/>
              <a:t> Jūs interesējošā informācija ir saprotama un pietiekama?</a:t>
            </a:r>
            <a:endParaRPr lang="en-US" dirty="0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100"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'3.1.jaut.'!$B$6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94-4AB1-8CAA-7209488A78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'3.1.jaut.'!$A$7:$A$12</c:f>
              <c:strCache>
                <c:ptCount val="5"/>
                <c:pt idx="0">
                  <c:v>Pilnībā nesaprotama</c:v>
                </c:pt>
                <c:pt idx="1">
                  <c:v>Drīzāk nesaprotama</c:v>
                </c:pt>
                <c:pt idx="2">
                  <c:v>Drīzāk saprotama</c:v>
                </c:pt>
                <c:pt idx="3">
                  <c:v>Pilnībā saprotama</c:v>
                </c:pt>
                <c:pt idx="4">
                  <c:v>Grūti pateikt</c:v>
                </c:pt>
              </c:strCache>
            </c:strRef>
          </c:cat>
          <c:val>
            <c:numRef>
              <c:f>'3.1.jaut.'!$B$7:$B$12</c:f>
              <c:numCache>
                <c:formatCode>0%</c:formatCode>
                <c:ptCount val="5"/>
                <c:pt idx="0">
                  <c:v>9.7757331799884998E-3</c:v>
                </c:pt>
                <c:pt idx="1">
                  <c:v>7.2455434157561824E-2</c:v>
                </c:pt>
                <c:pt idx="2">
                  <c:v>0.64577343300747558</c:v>
                </c:pt>
                <c:pt idx="3">
                  <c:v>0.22426682001150086</c:v>
                </c:pt>
                <c:pt idx="4">
                  <c:v>4.7728579643473261E-2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94-4AB1-8CAA-7209488A7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956032"/>
        <c:axId val="228957568"/>
      </c:barChart>
      <c:catAx>
        <c:axId val="228956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228957568"/>
        <c:crosses val="autoZero"/>
        <c:auto val="1"/>
        <c:lblAlgn val="ctr"/>
        <c:lblOffset val="100"/>
        <c:noMultiLvlLbl val="0"/>
      </c:catAx>
      <c:valAx>
        <c:axId val="22895756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28956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[VZD_klientu_aptauja_Data_file.xlsx]12.jaut.!PivotTable45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GB"/>
              <a:t> 12. E-pakalpojumu apraksti ir saprotami un noderīgi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'12.jaut.'!$B$55:$B$56</c:f>
              <c:strCache>
                <c:ptCount val="1"/>
                <c:pt idx="0">
                  <c:v>Pilnīgi piekrītu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'12.jaut.'!$A$57:$A$62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'12.jaut.'!$B$57:$B$62</c:f>
              <c:numCache>
                <c:formatCode>0%</c:formatCode>
                <c:ptCount val="5"/>
                <c:pt idx="0">
                  <c:v>0.21355397951142632</c:v>
                </c:pt>
                <c:pt idx="1">
                  <c:v>0.17985611510791366</c:v>
                </c:pt>
                <c:pt idx="2">
                  <c:v>0.23644251626898047</c:v>
                </c:pt>
                <c:pt idx="3">
                  <c:v>0.26190476190476192</c:v>
                </c:pt>
                <c:pt idx="4">
                  <c:v>0.23008849557522124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E-4012-AB1B-D7A4F81D4761}"/>
            </c:ext>
          </c:extLst>
        </c:ser>
        <c:ser>
          <c:idx val="1"/>
          <c:order val="1"/>
          <c:tx>
            <c:strRef>
              <c:f>'12.jaut.'!$C$55:$C$56</c:f>
              <c:strCache>
                <c:ptCount val="1"/>
                <c:pt idx="0">
                  <c:v>Drīzāk piekrītu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'12.jaut.'!$A$57:$A$62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'12.jaut.'!$C$57:$C$62</c:f>
              <c:numCache>
                <c:formatCode>0%</c:formatCode>
                <c:ptCount val="5"/>
                <c:pt idx="0">
                  <c:v>0.47163120567375888</c:v>
                </c:pt>
                <c:pt idx="1">
                  <c:v>0.53956834532374098</c:v>
                </c:pt>
                <c:pt idx="2">
                  <c:v>0.50542299349240782</c:v>
                </c:pt>
                <c:pt idx="3">
                  <c:v>0.47619047619047616</c:v>
                </c:pt>
                <c:pt idx="4">
                  <c:v>0.50442477876106195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E-4012-AB1B-D7A4F81D4761}"/>
            </c:ext>
          </c:extLst>
        </c:ser>
        <c:ser>
          <c:idx val="2"/>
          <c:order val="2"/>
          <c:tx>
            <c:strRef>
              <c:f>'12.jaut.'!$D$55:$D$56</c:f>
              <c:strCache>
                <c:ptCount val="1"/>
                <c:pt idx="0">
                  <c:v>Nepiekrītu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'12.jaut.'!$A$57:$A$62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'12.jaut.'!$D$57:$D$62</c:f>
              <c:numCache>
                <c:formatCode>0%</c:formatCode>
                <c:ptCount val="5"/>
                <c:pt idx="0">
                  <c:v>0.11189913317572892</c:v>
                </c:pt>
                <c:pt idx="1">
                  <c:v>9.3525179856115109E-2</c:v>
                </c:pt>
                <c:pt idx="2">
                  <c:v>0.10412147505422993</c:v>
                </c:pt>
                <c:pt idx="3">
                  <c:v>0.19047619047619047</c:v>
                </c:pt>
                <c:pt idx="4">
                  <c:v>7.9646017699115043E-2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1E-4012-AB1B-D7A4F81D4761}"/>
            </c:ext>
          </c:extLst>
        </c:ser>
        <c:ser>
          <c:idx val="3"/>
          <c:order val="3"/>
          <c:tx>
            <c:strRef>
              <c:f>'12.jaut.'!$E$55:$E$56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'12.jaut.'!$A$57:$A$62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'12.jaut.'!$E$57:$E$62</c:f>
              <c:numCache>
                <c:formatCode>0%</c:formatCode>
                <c:ptCount val="5"/>
                <c:pt idx="0">
                  <c:v>0.20291568163908588</c:v>
                </c:pt>
                <c:pt idx="1">
                  <c:v>0.18705035971223022</c:v>
                </c:pt>
                <c:pt idx="2">
                  <c:v>0.15401301518438179</c:v>
                </c:pt>
                <c:pt idx="3">
                  <c:v>7.1428571428571425E-2</c:v>
                </c:pt>
                <c:pt idx="4">
                  <c:v>0.18584070796460178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1E-4012-AB1B-D7A4F81D476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7549312"/>
        <c:axId val="247563392"/>
      </c:barChart>
      <c:catAx>
        <c:axId val="247549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7563392"/>
        <c:crosses val="autoZero"/>
        <c:auto val="1"/>
        <c:lblAlgn val="ctr"/>
        <c:lblOffset val="100"/>
        <c:noMultiLvlLbl val="0"/>
      </c:catAx>
      <c:valAx>
        <c:axId val="24756339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754931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[VZD_klientu_aptauja_Data_file.xlsx]13.jaut.!PivotTable53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US" dirty="0"/>
              <a:t>13.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Jūs</a:t>
            </a:r>
            <a:r>
              <a:rPr lang="en-US" dirty="0"/>
              <a:t> </a:t>
            </a:r>
            <a:r>
              <a:rPr lang="en-US" dirty="0" err="1"/>
              <a:t>iedrošina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iedrošinātu</a:t>
            </a:r>
            <a:r>
              <a:rPr lang="en-US" dirty="0"/>
              <a:t> VZD </a:t>
            </a:r>
            <a:r>
              <a:rPr lang="en-US" dirty="0" err="1"/>
              <a:t>pakalpojumus</a:t>
            </a:r>
            <a:r>
              <a:rPr lang="en-US" dirty="0"/>
              <a:t> </a:t>
            </a:r>
            <a:r>
              <a:rPr lang="en-US" dirty="0" err="1"/>
              <a:t>pieprasīt</a:t>
            </a:r>
            <a:r>
              <a:rPr lang="en-US" dirty="0"/>
              <a:t> </a:t>
            </a:r>
            <a:r>
              <a:rPr lang="en-US" dirty="0" err="1"/>
              <a:t>elektroniski</a:t>
            </a:r>
            <a:r>
              <a:rPr lang="en-US" dirty="0"/>
              <a:t>?</a:t>
            </a:r>
          </a:p>
        </c:rich>
      </c:tx>
      <c:layout>
        <c:manualLayout>
          <c:xMode val="edge"/>
          <c:yMode val="edge"/>
          <c:x val="0.13753700336383795"/>
          <c:y val="2.7777777777777776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'13.jaut.'!$B$6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'13.jaut.'!$A$7:$A$17</c:f>
              <c:strCache>
                <c:ptCount val="10"/>
                <c:pt idx="0">
                  <c:v>Nav jāpatērē laiks ceļā vai jāgaida rindā</c:v>
                </c:pt>
                <c:pt idx="1">
                  <c:v>Iespēja saņemt e-pakalpojumu rezultātu īsākā termiņā</c:v>
                </c:pt>
                <c:pt idx="2">
                  <c:v>E-pakalpojuma cena zemāka, kā tāda paša pakalpojuma cena, pieprasot to citā veidā</c:v>
                </c:pt>
                <c:pt idx="3">
                  <c:v>Ērta iespēja pieprasīt pakalpojumus, izmantojot mobilās ierīces</c:v>
                </c:pt>
                <c:pt idx="4">
                  <c:v>Pakalpojuma pieprasīšanai nav nepieciešams lietot e-parakstu</c:v>
                </c:pt>
                <c:pt idx="5">
                  <c:v>VZD darbinieka atbalsts e-pakalpojuma pieprasīšanā</c:v>
                </c:pt>
                <c:pt idx="6">
                  <c:v>Skaidra informācija par pakalpojuma izpildes nosacījumiem</c:v>
                </c:pt>
                <c:pt idx="7">
                  <c:v>Plašāks elektroniski pieejamo pakalpojumu klāsts</c:v>
                </c:pt>
                <c:pt idx="8">
                  <c:v>Regulāra vajadzība pēc VZD pakalpojumiem</c:v>
                </c:pt>
                <c:pt idx="9">
                  <c:v>Cits</c:v>
                </c:pt>
              </c:strCache>
            </c:strRef>
          </c:cat>
          <c:val>
            <c:numRef>
              <c:f>'13.jaut.'!$B$7:$B$17</c:f>
              <c:numCache>
                <c:formatCode>0%</c:formatCode>
                <c:ptCount val="10"/>
                <c:pt idx="0">
                  <c:v>0.23893499308437069</c:v>
                </c:pt>
                <c:pt idx="1">
                  <c:v>0.15744582757030889</c:v>
                </c:pt>
                <c:pt idx="2">
                  <c:v>0.11871830336560626</c:v>
                </c:pt>
                <c:pt idx="3">
                  <c:v>9.7164591977869988E-2</c:v>
                </c:pt>
                <c:pt idx="4">
                  <c:v>9.2208390963577691E-2</c:v>
                </c:pt>
                <c:pt idx="5">
                  <c:v>8.898109727985247E-2</c:v>
                </c:pt>
                <c:pt idx="6">
                  <c:v>7.68787459658829E-2</c:v>
                </c:pt>
                <c:pt idx="7">
                  <c:v>6.9156293222683268E-2</c:v>
                </c:pt>
                <c:pt idx="8">
                  <c:v>4.483633010603965E-2</c:v>
                </c:pt>
                <c:pt idx="9">
                  <c:v>1.5675426463808206E-2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96-4555-ACEA-450E914D7E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7691136"/>
        <c:axId val="247692672"/>
      </c:barChart>
      <c:catAx>
        <c:axId val="2476911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47692672"/>
        <c:crosses val="autoZero"/>
        <c:auto val="1"/>
        <c:lblAlgn val="ctr"/>
        <c:lblOffset val="100"/>
        <c:noMultiLvlLbl val="0"/>
      </c:catAx>
      <c:valAx>
        <c:axId val="247692672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4769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[VZD_klientu_aptauja_Data_file.xlsx]13.jaut.!PivotTable54</c:name>
    <c:fmtId val="3"/>
  </c:pivotSource>
  <c:chart>
    <c:title>
      <c:tx>
        <c:rich>
          <a:bodyPr/>
          <a:lstStyle/>
          <a:p>
            <a:pPr>
              <a:defRPr/>
            </a:pPr>
            <a:r>
              <a:rPr lang="en-GB"/>
              <a:t>13. Kas Jūs iedrošina vai iedrošinātu VZD pakalpojumus pieprasīt elektroniski?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49409314220337841"/>
          <c:y val="0.19512692142131638"/>
          <c:w val="0.48139836687080784"/>
          <c:h val="0.76986392870092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'13.jaut.'!$B$20:$B$21</c:f>
              <c:strCache>
                <c:ptCount val="1"/>
                <c:pt idx="0">
                  <c:v>Fiziska persona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'13.jaut.'!$A$22:$A$32</c:f>
              <c:strCache>
                <c:ptCount val="10"/>
                <c:pt idx="0">
                  <c:v>Nav jāpatērē laiks ceļā vai jāgaida rindā</c:v>
                </c:pt>
                <c:pt idx="1">
                  <c:v>Iespēja saņemt e-pakalpojumu rezultātu īsākā termiņā</c:v>
                </c:pt>
                <c:pt idx="2">
                  <c:v>E-pakalpojuma cena zemāka, kā tāda paša pakalpojuma cena, pieprasot to citā veidā</c:v>
                </c:pt>
                <c:pt idx="3">
                  <c:v>Ērta iespēja pieprasīt pakalpojumus, izmantojot mobilās ierīces</c:v>
                </c:pt>
                <c:pt idx="4">
                  <c:v>Pakalpojuma pieprasīšanai nav nepieciešams lietot e-parakstu</c:v>
                </c:pt>
                <c:pt idx="5">
                  <c:v>VZD darbinieka atbalsts e-pakalpojuma pieprasīšanā</c:v>
                </c:pt>
                <c:pt idx="6">
                  <c:v>Skaidra informācija par pakalpojuma izpildes nosacījumiem</c:v>
                </c:pt>
                <c:pt idx="7">
                  <c:v>Plašāks elektroniski pieejamo pakalpojumu klāsts</c:v>
                </c:pt>
                <c:pt idx="8">
                  <c:v>Regulāra vajadzība pēc VZD pakalpojumiem</c:v>
                </c:pt>
                <c:pt idx="9">
                  <c:v>Cits</c:v>
                </c:pt>
              </c:strCache>
            </c:strRef>
          </c:cat>
          <c:val>
            <c:numRef>
              <c:f>'13.jaut.'!$B$22:$B$32</c:f>
              <c:numCache>
                <c:formatCode>0%</c:formatCode>
                <c:ptCount val="10"/>
                <c:pt idx="0">
                  <c:v>0.24684410646387833</c:v>
                </c:pt>
                <c:pt idx="1">
                  <c:v>0.1543726235741445</c:v>
                </c:pt>
                <c:pt idx="2">
                  <c:v>0.12197718631178707</c:v>
                </c:pt>
                <c:pt idx="3">
                  <c:v>0.10174904942965779</c:v>
                </c:pt>
                <c:pt idx="4">
                  <c:v>9.7338403041825089E-2</c:v>
                </c:pt>
                <c:pt idx="5">
                  <c:v>8.6387832699619777E-2</c:v>
                </c:pt>
                <c:pt idx="6">
                  <c:v>7.7262357414448674E-2</c:v>
                </c:pt>
                <c:pt idx="7">
                  <c:v>6.7680608365019018E-2</c:v>
                </c:pt>
                <c:pt idx="8">
                  <c:v>2.8441064638783271E-2</c:v>
                </c:pt>
                <c:pt idx="9">
                  <c:v>1.7946768060836501E-2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4-4E1F-8009-31628C36912C}"/>
            </c:ext>
          </c:extLst>
        </c:ser>
        <c:ser>
          <c:idx val="1"/>
          <c:order val="1"/>
          <c:tx>
            <c:strRef>
              <c:f>'13.jaut.'!$C$20:$C$21</c:f>
              <c:strCache>
                <c:ptCount val="1"/>
                <c:pt idx="0">
                  <c:v>Fiziskas personas pilnvarota persona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'13.jaut.'!$A$22:$A$32</c:f>
              <c:strCache>
                <c:ptCount val="10"/>
                <c:pt idx="0">
                  <c:v>Nav jāpatērē laiks ceļā vai jāgaida rindā</c:v>
                </c:pt>
                <c:pt idx="1">
                  <c:v>Iespēja saņemt e-pakalpojumu rezultātu īsākā termiņā</c:v>
                </c:pt>
                <c:pt idx="2">
                  <c:v>E-pakalpojuma cena zemāka, kā tāda paša pakalpojuma cena, pieprasot to citā veidā</c:v>
                </c:pt>
                <c:pt idx="3">
                  <c:v>Ērta iespēja pieprasīt pakalpojumus, izmantojot mobilās ierīces</c:v>
                </c:pt>
                <c:pt idx="4">
                  <c:v>Pakalpojuma pieprasīšanai nav nepieciešams lietot e-parakstu</c:v>
                </c:pt>
                <c:pt idx="5">
                  <c:v>VZD darbinieka atbalsts e-pakalpojuma pieprasīšanā</c:v>
                </c:pt>
                <c:pt idx="6">
                  <c:v>Skaidra informācija par pakalpojuma izpildes nosacījumiem</c:v>
                </c:pt>
                <c:pt idx="7">
                  <c:v>Plašāks elektroniski pieejamo pakalpojumu klāsts</c:v>
                </c:pt>
                <c:pt idx="8">
                  <c:v>Regulāra vajadzība pēc VZD pakalpojumiem</c:v>
                </c:pt>
                <c:pt idx="9">
                  <c:v>Cits</c:v>
                </c:pt>
              </c:strCache>
            </c:strRef>
          </c:cat>
          <c:val>
            <c:numRef>
              <c:f>'13.jaut.'!$C$22:$C$32</c:f>
              <c:numCache>
                <c:formatCode>0%</c:formatCode>
                <c:ptCount val="10"/>
                <c:pt idx="0">
                  <c:v>0.21179624664879357</c:v>
                </c:pt>
                <c:pt idx="1">
                  <c:v>0.16890080428954424</c:v>
                </c:pt>
                <c:pt idx="2">
                  <c:v>9.1152815013404831E-2</c:v>
                </c:pt>
                <c:pt idx="3">
                  <c:v>9.1152815013404831E-2</c:v>
                </c:pt>
                <c:pt idx="4">
                  <c:v>0.10187667560321716</c:v>
                </c:pt>
                <c:pt idx="5">
                  <c:v>0.10723860589812333</c:v>
                </c:pt>
                <c:pt idx="6">
                  <c:v>8.3109919571045576E-2</c:v>
                </c:pt>
                <c:pt idx="7">
                  <c:v>7.2386058981233251E-2</c:v>
                </c:pt>
                <c:pt idx="8">
                  <c:v>5.8981233243967826E-2</c:v>
                </c:pt>
                <c:pt idx="9">
                  <c:v>1.3404825737265416E-2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4-4E1F-8009-31628C36912C}"/>
            </c:ext>
          </c:extLst>
        </c:ser>
        <c:ser>
          <c:idx val="2"/>
          <c:order val="2"/>
          <c:tx>
            <c:strRef>
              <c:f>'13.jaut.'!$D$20:$D$21</c:f>
              <c:strCache>
                <c:ptCount val="1"/>
                <c:pt idx="0">
                  <c:v>Juridiskas personas pārstāvis (SIA, AS, biedrība u.c.)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'13.jaut.'!$A$22:$A$32</c:f>
              <c:strCache>
                <c:ptCount val="10"/>
                <c:pt idx="0">
                  <c:v>Nav jāpatērē laiks ceļā vai jāgaida rindā</c:v>
                </c:pt>
                <c:pt idx="1">
                  <c:v>Iespēja saņemt e-pakalpojumu rezultātu īsākā termiņā</c:v>
                </c:pt>
                <c:pt idx="2">
                  <c:v>E-pakalpojuma cena zemāka, kā tāda paša pakalpojuma cena, pieprasot to citā veidā</c:v>
                </c:pt>
                <c:pt idx="3">
                  <c:v>Ērta iespēja pieprasīt pakalpojumus, izmantojot mobilās ierīces</c:v>
                </c:pt>
                <c:pt idx="4">
                  <c:v>Pakalpojuma pieprasīšanai nav nepieciešams lietot e-parakstu</c:v>
                </c:pt>
                <c:pt idx="5">
                  <c:v>VZD darbinieka atbalsts e-pakalpojuma pieprasīšanā</c:v>
                </c:pt>
                <c:pt idx="6">
                  <c:v>Skaidra informācija par pakalpojuma izpildes nosacījumiem</c:v>
                </c:pt>
                <c:pt idx="7">
                  <c:v>Plašāks elektroniski pieejamo pakalpojumu klāsts</c:v>
                </c:pt>
                <c:pt idx="8">
                  <c:v>Regulāra vajadzība pēc VZD pakalpojumiem</c:v>
                </c:pt>
                <c:pt idx="9">
                  <c:v>Cits</c:v>
                </c:pt>
              </c:strCache>
            </c:strRef>
          </c:cat>
          <c:val>
            <c:numRef>
              <c:f>'13.jaut.'!$D$22:$D$32</c:f>
              <c:numCache>
                <c:formatCode>0%</c:formatCode>
                <c:ptCount val="10"/>
                <c:pt idx="0">
                  <c:v>0.21375186846038863</c:v>
                </c:pt>
                <c:pt idx="1">
                  <c:v>0.16666666666666666</c:v>
                </c:pt>
                <c:pt idx="2">
                  <c:v>0.11434977578475336</c:v>
                </c:pt>
                <c:pt idx="3">
                  <c:v>8.2212257100149483E-2</c:v>
                </c:pt>
                <c:pt idx="4">
                  <c:v>7.7727952167414044E-2</c:v>
                </c:pt>
                <c:pt idx="5">
                  <c:v>9.2675635276532137E-2</c:v>
                </c:pt>
                <c:pt idx="6">
                  <c:v>7.623318385650224E-2</c:v>
                </c:pt>
                <c:pt idx="7">
                  <c:v>7.5485799701046338E-2</c:v>
                </c:pt>
                <c:pt idx="8">
                  <c:v>9.417040358744394E-2</c:v>
                </c:pt>
                <c:pt idx="9">
                  <c:v>6.7264573991031393E-3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14-4E1F-8009-31628C36912C}"/>
            </c:ext>
          </c:extLst>
        </c:ser>
        <c:ser>
          <c:idx val="3"/>
          <c:order val="3"/>
          <c:tx>
            <c:strRef>
              <c:f>'13.jaut.'!$E$20:$E$21</c:f>
              <c:strCache>
                <c:ptCount val="1"/>
                <c:pt idx="0">
                  <c:v>Reglamentētas profesijas pārstāvis (notārs, advokāts, tiesu izpildītājs u.c.)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'13.jaut.'!$A$22:$A$32</c:f>
              <c:strCache>
                <c:ptCount val="10"/>
                <c:pt idx="0">
                  <c:v>Nav jāpatērē laiks ceļā vai jāgaida rindā</c:v>
                </c:pt>
                <c:pt idx="1">
                  <c:v>Iespēja saņemt e-pakalpojumu rezultātu īsākā termiņā</c:v>
                </c:pt>
                <c:pt idx="2">
                  <c:v>E-pakalpojuma cena zemāka, kā tāda paša pakalpojuma cena, pieprasot to citā veidā</c:v>
                </c:pt>
                <c:pt idx="3">
                  <c:v>Ērta iespēja pieprasīt pakalpojumus, izmantojot mobilās ierīces</c:v>
                </c:pt>
                <c:pt idx="4">
                  <c:v>Pakalpojuma pieprasīšanai nav nepieciešams lietot e-parakstu</c:v>
                </c:pt>
                <c:pt idx="5">
                  <c:v>VZD darbinieka atbalsts e-pakalpojuma pieprasīšanā</c:v>
                </c:pt>
                <c:pt idx="6">
                  <c:v>Skaidra informācija par pakalpojuma izpildes nosacījumiem</c:v>
                </c:pt>
                <c:pt idx="7">
                  <c:v>Plašāks elektroniski pieejamo pakalpojumu klāsts</c:v>
                </c:pt>
                <c:pt idx="8">
                  <c:v>Regulāra vajadzība pēc VZD pakalpojumiem</c:v>
                </c:pt>
                <c:pt idx="9">
                  <c:v>Cits</c:v>
                </c:pt>
              </c:strCache>
            </c:strRef>
          </c:cat>
          <c:val>
            <c:numRef>
              <c:f>'13.jaut.'!$E$22:$E$32</c:f>
              <c:numCache>
                <c:formatCode>0%</c:formatCode>
                <c:ptCount val="10"/>
                <c:pt idx="0">
                  <c:v>0.24369747899159663</c:v>
                </c:pt>
                <c:pt idx="1">
                  <c:v>0.15126050420168066</c:v>
                </c:pt>
                <c:pt idx="2">
                  <c:v>0.12605042016806722</c:v>
                </c:pt>
                <c:pt idx="3">
                  <c:v>7.5630252100840331E-2</c:v>
                </c:pt>
                <c:pt idx="4">
                  <c:v>3.3613445378151259E-2</c:v>
                </c:pt>
                <c:pt idx="5">
                  <c:v>5.8823529411764705E-2</c:v>
                </c:pt>
                <c:pt idx="6">
                  <c:v>8.4033613445378158E-2</c:v>
                </c:pt>
                <c:pt idx="7">
                  <c:v>9.2436974789915971E-2</c:v>
                </c:pt>
                <c:pt idx="8">
                  <c:v>0.12605042016806722</c:v>
                </c:pt>
                <c:pt idx="9">
                  <c:v>8.4033613445378148E-3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14-4E1F-8009-31628C36912C}"/>
            </c:ext>
          </c:extLst>
        </c:ser>
        <c:ser>
          <c:idx val="4"/>
          <c:order val="4"/>
          <c:tx>
            <c:strRef>
              <c:f>'13.jaut.'!$F$20:$F$21</c:f>
              <c:strCache>
                <c:ptCount val="1"/>
                <c:pt idx="0">
                  <c:v>Valsts/pašvaldības iestādes pārstāvis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'13.jaut.'!$A$22:$A$32</c:f>
              <c:strCache>
                <c:ptCount val="10"/>
                <c:pt idx="0">
                  <c:v>Nav jāpatērē laiks ceļā vai jāgaida rindā</c:v>
                </c:pt>
                <c:pt idx="1">
                  <c:v>Iespēja saņemt e-pakalpojumu rezultātu īsākā termiņā</c:v>
                </c:pt>
                <c:pt idx="2">
                  <c:v>E-pakalpojuma cena zemāka, kā tāda paša pakalpojuma cena, pieprasot to citā veidā</c:v>
                </c:pt>
                <c:pt idx="3">
                  <c:v>Ērta iespēja pieprasīt pakalpojumus, izmantojot mobilās ierīces</c:v>
                </c:pt>
                <c:pt idx="4">
                  <c:v>Pakalpojuma pieprasīšanai nav nepieciešams lietot e-parakstu</c:v>
                </c:pt>
                <c:pt idx="5">
                  <c:v>VZD darbinieka atbalsts e-pakalpojuma pieprasīšanā</c:v>
                </c:pt>
                <c:pt idx="6">
                  <c:v>Skaidra informācija par pakalpojuma izpildes nosacījumiem</c:v>
                </c:pt>
                <c:pt idx="7">
                  <c:v>Plašāks elektroniski pieejamo pakalpojumu klāsts</c:v>
                </c:pt>
                <c:pt idx="8">
                  <c:v>Regulāra vajadzība pēc VZD pakalpojumiem</c:v>
                </c:pt>
                <c:pt idx="9">
                  <c:v>Cits</c:v>
                </c:pt>
              </c:strCache>
            </c:strRef>
          </c:cat>
          <c:val>
            <c:numRef>
              <c:f>'13.jaut.'!$F$22:$F$32</c:f>
              <c:numCache>
                <c:formatCode>0%</c:formatCode>
                <c:ptCount val="10"/>
                <c:pt idx="0">
                  <c:v>0.20664206642066421</c:v>
                </c:pt>
                <c:pt idx="1">
                  <c:v>0.17343173431734318</c:v>
                </c:pt>
                <c:pt idx="2">
                  <c:v>9.5940959409594101E-2</c:v>
                </c:pt>
                <c:pt idx="3">
                  <c:v>7.7490774907749083E-2</c:v>
                </c:pt>
                <c:pt idx="4">
                  <c:v>5.1660516605166053E-2</c:v>
                </c:pt>
                <c:pt idx="5">
                  <c:v>0.12177121771217712</c:v>
                </c:pt>
                <c:pt idx="6">
                  <c:v>5.9040590405904057E-2</c:v>
                </c:pt>
                <c:pt idx="7">
                  <c:v>5.9040590405904057E-2</c:v>
                </c:pt>
                <c:pt idx="8">
                  <c:v>0.14391143911439114</c:v>
                </c:pt>
                <c:pt idx="9">
                  <c:v>1.107011070110701E-2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14-4E1F-8009-31628C3691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7751424"/>
        <c:axId val="247752960"/>
      </c:barChart>
      <c:catAx>
        <c:axId val="2477514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247752960"/>
        <c:crosses val="autoZero"/>
        <c:auto val="1"/>
        <c:lblAlgn val="ctr"/>
        <c:lblOffset val="100"/>
        <c:noMultiLvlLbl val="0"/>
      </c:catAx>
      <c:valAx>
        <c:axId val="247752960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24775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39204073849752"/>
          <c:y val="0.44694376169261646"/>
          <c:w val="0.25618345783700114"/>
          <c:h val="0.5020466829269060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/>
              <a:t>Lūdzu novērtējiet sekojošus kritērijus:: 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'14.jaut.'!$J$4</c:f>
              <c:strCache>
                <c:ptCount val="1"/>
                <c:pt idx="0">
                  <c:v>Ļoti labi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'14.jaut.'!$K$3:$Q$3</c:f>
              <c:strCache>
                <c:ptCount val="7"/>
                <c:pt idx="0">
                  <c:v>VZD darbinieki ir zinoši un profesionāli</c:v>
                </c:pt>
                <c:pt idx="1">
                  <c:v>Saņemtā pakalpojuma kvalitāte</c:v>
                </c:pt>
                <c:pt idx="2">
                  <c:v>VZD darbinieki ir vērsti uz sadarbību</c:v>
                </c:pt>
                <c:pt idx="3">
                  <c:v>E-pakalpojumu piedāvājums www.kadastrs.lv</c:v>
                </c:pt>
                <c:pt idx="4">
                  <c:v>Konsultācijas pa informatīvo tālruni</c:v>
                </c:pt>
                <c:pt idx="5">
                  <c:v>Konsultācijas klientu apkalpošanas centrā</c:v>
                </c:pt>
                <c:pt idx="6">
                  <c:v> Konsultācijas pa e-pastu</c:v>
                </c:pt>
              </c:strCache>
            </c:strRef>
          </c:cat>
          <c:val>
            <c:numRef>
              <c:f>'14.jaut.'!$K$4:$Q$4</c:f>
              <c:numCache>
                <c:formatCode>0%</c:formatCode>
                <c:ptCount val="7"/>
                <c:pt idx="0">
                  <c:v>0.35529911934406316</c:v>
                </c:pt>
                <c:pt idx="1">
                  <c:v>0.35347707257819616</c:v>
                </c:pt>
                <c:pt idx="2">
                  <c:v>0.38141512298815672</c:v>
                </c:pt>
                <c:pt idx="3">
                  <c:v>0.16914667476465228</c:v>
                </c:pt>
                <c:pt idx="4">
                  <c:v>0.2733070148800486</c:v>
                </c:pt>
                <c:pt idx="5">
                  <c:v>0.30580018220467658</c:v>
                </c:pt>
                <c:pt idx="6">
                  <c:v>0.1825083510476769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4-4EEE-829C-F9BC4C9DD339}"/>
            </c:ext>
          </c:extLst>
        </c:ser>
        <c:ser>
          <c:idx val="1"/>
          <c:order val="1"/>
          <c:tx>
            <c:strRef>
              <c:f>'14.jaut.'!$J$5</c:f>
              <c:strCache>
                <c:ptCount val="1"/>
                <c:pt idx="0">
                  <c:v>Labi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'14.jaut.'!$K$3:$Q$3</c:f>
              <c:strCache>
                <c:ptCount val="7"/>
                <c:pt idx="0">
                  <c:v>VZD darbinieki ir zinoši un profesionāli</c:v>
                </c:pt>
                <c:pt idx="1">
                  <c:v>Saņemtā pakalpojuma kvalitāte</c:v>
                </c:pt>
                <c:pt idx="2">
                  <c:v>VZD darbinieki ir vērsti uz sadarbību</c:v>
                </c:pt>
                <c:pt idx="3">
                  <c:v>E-pakalpojumu piedāvājums www.kadastrs.lv</c:v>
                </c:pt>
                <c:pt idx="4">
                  <c:v>Konsultācijas pa informatīvo tālruni</c:v>
                </c:pt>
                <c:pt idx="5">
                  <c:v>Konsultācijas klientu apkalpošanas centrā</c:v>
                </c:pt>
                <c:pt idx="6">
                  <c:v> Konsultācijas pa e-pastu</c:v>
                </c:pt>
              </c:strCache>
            </c:strRef>
          </c:cat>
          <c:val>
            <c:numRef>
              <c:f>'14.jaut.'!$K$5:$Q$5</c:f>
              <c:numCache>
                <c:formatCode>0%</c:formatCode>
                <c:ptCount val="7"/>
                <c:pt idx="0">
                  <c:v>0.41998177953234134</c:v>
                </c:pt>
                <c:pt idx="1">
                  <c:v>0.45460066808381416</c:v>
                </c:pt>
                <c:pt idx="2">
                  <c:v>0.38748861220771336</c:v>
                </c:pt>
                <c:pt idx="3">
                  <c:v>0.40753112663225022</c:v>
                </c:pt>
                <c:pt idx="4">
                  <c:v>0.32371697540236866</c:v>
                </c:pt>
                <c:pt idx="5">
                  <c:v>0.29152748253871852</c:v>
                </c:pt>
                <c:pt idx="6">
                  <c:v>0.28909808685089583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4-4EEE-829C-F9BC4C9DD339}"/>
            </c:ext>
          </c:extLst>
        </c:ser>
        <c:ser>
          <c:idx val="2"/>
          <c:order val="2"/>
          <c:tx>
            <c:strRef>
              <c:f>'14.jaut.'!$J$6</c:f>
              <c:strCache>
                <c:ptCount val="1"/>
                <c:pt idx="0">
                  <c:v>Apmierinoši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'14.jaut.'!$K$3:$Q$3</c:f>
              <c:strCache>
                <c:ptCount val="7"/>
                <c:pt idx="0">
                  <c:v>VZD darbinieki ir zinoši un profesionāli</c:v>
                </c:pt>
                <c:pt idx="1">
                  <c:v>Saņemtā pakalpojuma kvalitāte</c:v>
                </c:pt>
                <c:pt idx="2">
                  <c:v>VZD darbinieki ir vērsti uz sadarbību</c:v>
                </c:pt>
                <c:pt idx="3">
                  <c:v>E-pakalpojumu piedāvājums www.kadastrs.lv</c:v>
                </c:pt>
                <c:pt idx="4">
                  <c:v>Konsultācijas pa informatīvo tālruni</c:v>
                </c:pt>
                <c:pt idx="5">
                  <c:v>Konsultācijas klientu apkalpošanas centrā</c:v>
                </c:pt>
                <c:pt idx="6">
                  <c:v> Konsultācijas pa e-pastu</c:v>
                </c:pt>
              </c:strCache>
            </c:strRef>
          </c:cat>
          <c:val>
            <c:numRef>
              <c:f>'14.jaut.'!$K$6:$Q$6</c:f>
              <c:numCache>
                <c:formatCode>0%</c:formatCode>
                <c:ptCount val="7"/>
                <c:pt idx="0">
                  <c:v>0.1232918311569997</c:v>
                </c:pt>
                <c:pt idx="1">
                  <c:v>0.12359550561797752</c:v>
                </c:pt>
                <c:pt idx="2">
                  <c:v>0.11812936532037656</c:v>
                </c:pt>
                <c:pt idx="3">
                  <c:v>0.16975402368660797</c:v>
                </c:pt>
                <c:pt idx="4">
                  <c:v>0.128150622532645</c:v>
                </c:pt>
                <c:pt idx="5">
                  <c:v>8.1992104464014573E-2</c:v>
                </c:pt>
                <c:pt idx="6">
                  <c:v>0.10112359550561797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D4-4EEE-829C-F9BC4C9DD339}"/>
            </c:ext>
          </c:extLst>
        </c:ser>
        <c:ser>
          <c:idx val="3"/>
          <c:order val="3"/>
          <c:tx>
            <c:strRef>
              <c:f>'14.jaut.'!$J$7</c:f>
              <c:strCache>
                <c:ptCount val="1"/>
                <c:pt idx="0">
                  <c:v>Neapmierinoši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'14.jaut.'!$K$3:$Q$3</c:f>
              <c:strCache>
                <c:ptCount val="7"/>
                <c:pt idx="0">
                  <c:v>VZD darbinieki ir zinoši un profesionāli</c:v>
                </c:pt>
                <c:pt idx="1">
                  <c:v>Saņemtā pakalpojuma kvalitāte</c:v>
                </c:pt>
                <c:pt idx="2">
                  <c:v>VZD darbinieki ir vērsti uz sadarbību</c:v>
                </c:pt>
                <c:pt idx="3">
                  <c:v>E-pakalpojumu piedāvājums www.kadastrs.lv</c:v>
                </c:pt>
                <c:pt idx="4">
                  <c:v>Konsultācijas pa informatīvo tālruni</c:v>
                </c:pt>
                <c:pt idx="5">
                  <c:v>Konsultācijas klientu apkalpošanas centrā</c:v>
                </c:pt>
                <c:pt idx="6">
                  <c:v> Konsultācijas pa e-pastu</c:v>
                </c:pt>
              </c:strCache>
            </c:strRef>
          </c:cat>
          <c:val>
            <c:numRef>
              <c:f>'14.jaut.'!$K$7:$Q$7</c:f>
              <c:numCache>
                <c:formatCode>0%</c:formatCode>
                <c:ptCount val="7"/>
                <c:pt idx="0">
                  <c:v>2.4293956878226542E-2</c:v>
                </c:pt>
                <c:pt idx="1">
                  <c:v>3.2189492863650165E-2</c:v>
                </c:pt>
                <c:pt idx="2">
                  <c:v>3.9174005466140298E-2</c:v>
                </c:pt>
                <c:pt idx="3">
                  <c:v>3.2493167324628001E-2</c:v>
                </c:pt>
                <c:pt idx="4">
                  <c:v>3.6137260856361979E-2</c:v>
                </c:pt>
                <c:pt idx="5">
                  <c:v>2.8849073792894017E-2</c:v>
                </c:pt>
                <c:pt idx="6">
                  <c:v>2.6116003644093531E-2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D4-4EEE-829C-F9BC4C9DD339}"/>
            </c:ext>
          </c:extLst>
        </c:ser>
        <c:ser>
          <c:idx val="4"/>
          <c:order val="4"/>
          <c:tx>
            <c:strRef>
              <c:f>'14.jaut.'!$J$8</c:f>
              <c:strCache>
                <c:ptCount val="1"/>
                <c:pt idx="0">
                  <c:v>Nav vērtējuma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'14.jaut.'!$K$3:$Q$3</c:f>
              <c:strCache>
                <c:ptCount val="7"/>
                <c:pt idx="0">
                  <c:v>VZD darbinieki ir zinoši un profesionāli</c:v>
                </c:pt>
                <c:pt idx="1">
                  <c:v>Saņemtā pakalpojuma kvalitāte</c:v>
                </c:pt>
                <c:pt idx="2">
                  <c:v>VZD darbinieki ir vērsti uz sadarbību</c:v>
                </c:pt>
                <c:pt idx="3">
                  <c:v>E-pakalpojumu piedāvājums www.kadastrs.lv</c:v>
                </c:pt>
                <c:pt idx="4">
                  <c:v>Konsultācijas pa informatīvo tālruni</c:v>
                </c:pt>
                <c:pt idx="5">
                  <c:v>Konsultācijas klientu apkalpošanas centrā</c:v>
                </c:pt>
                <c:pt idx="6">
                  <c:v> Konsultācijas pa e-pastu</c:v>
                </c:pt>
              </c:strCache>
            </c:strRef>
          </c:cat>
          <c:val>
            <c:numRef>
              <c:f>'14.jaut.'!$K$8:$Q$8</c:f>
              <c:numCache>
                <c:formatCode>0%</c:formatCode>
                <c:ptCount val="7"/>
                <c:pt idx="0">
                  <c:v>7.7133313088369265E-2</c:v>
                </c:pt>
                <c:pt idx="1">
                  <c:v>3.6137260856361979E-2</c:v>
                </c:pt>
                <c:pt idx="2">
                  <c:v>7.3792894017613117E-2</c:v>
                </c:pt>
                <c:pt idx="3">
                  <c:v>0.22107500759186152</c:v>
                </c:pt>
                <c:pt idx="4">
                  <c:v>0.23868812632857578</c:v>
                </c:pt>
                <c:pt idx="5">
                  <c:v>0.29183115699969631</c:v>
                </c:pt>
                <c:pt idx="6">
                  <c:v>0.40115396295171574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D4-4EEE-829C-F9BC4C9DD3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7808000"/>
        <c:axId val="247809536"/>
      </c:barChart>
      <c:catAx>
        <c:axId val="247808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7809536"/>
        <c:crosses val="autoZero"/>
        <c:auto val="1"/>
        <c:lblAlgn val="ctr"/>
        <c:lblOffset val="100"/>
        <c:noMultiLvlLbl val="0"/>
      </c:catAx>
      <c:valAx>
        <c:axId val="24780953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780800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[VZD_klientu_aptauja_Data_file.xlsx]3.1.jaut.!PivotTable7</c:name>
    <c:fmtId val="21"/>
  </c:pivotSource>
  <c:chart>
    <c:title>
      <c:tx>
        <c:rich>
          <a:bodyPr/>
          <a:lstStyle/>
          <a:p>
            <a:pPr>
              <a:defRPr/>
            </a:pPr>
            <a:r>
              <a:rPr lang="lv-LV" sz="1800" b="1" i="0" u="none" strike="noStrike" baseline="0" dirty="0">
                <a:effectLst/>
              </a:rPr>
              <a:t>3.1.  Vai tīmekļa vietnē </a:t>
            </a:r>
            <a:r>
              <a:rPr lang="lv-LV" sz="1800" b="1" i="0" u="none" strike="noStrike" baseline="0" dirty="0" err="1">
                <a:effectLst/>
              </a:rPr>
              <a:t>www.vzd.gov.lv</a:t>
            </a:r>
            <a:r>
              <a:rPr lang="lv-LV" sz="1800" b="1" i="0" u="none" strike="noStrike" baseline="0" dirty="0">
                <a:effectLst/>
              </a:rPr>
              <a:t> Jūs interesējošā informācija ir saprotama un pietiekama?</a:t>
            </a:r>
            <a:endParaRPr lang="en-GB" dirty="0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'3.1.jaut.'!$B$16:$B$17</c:f>
              <c:strCache>
                <c:ptCount val="1"/>
                <c:pt idx="0">
                  <c:v>Pilnībā nesaprotama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'3.1.jaut.'!$B$18:$B$23</c:f>
              <c:numCache>
                <c:formatCode>0%</c:formatCode>
                <c:ptCount val="5"/>
                <c:pt idx="0">
                  <c:v>9.202453987730062E-3</c:v>
                </c:pt>
                <c:pt idx="1">
                  <c:v>0</c:v>
                </c:pt>
                <c:pt idx="2">
                  <c:v>1.9011406844106463E-2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7-496B-B9F7-9D2C3FD35E7C}"/>
            </c:ext>
          </c:extLst>
        </c:ser>
        <c:ser>
          <c:idx val="1"/>
          <c:order val="1"/>
          <c:tx>
            <c:strRef>
              <c:f>'3.1.jaut.'!$C$16:$C$17</c:f>
              <c:strCache>
                <c:ptCount val="1"/>
                <c:pt idx="0">
                  <c:v>Drīzāk nesaprotama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7.3213632000815937E-3"/>
                  <c:y val="-5.96307681616773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07-496B-B9F7-9D2C3FD35E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'3.1.jaut.'!$C$18:$C$23</c:f>
              <c:numCache>
                <c:formatCode>0%</c:formatCode>
                <c:ptCount val="5"/>
                <c:pt idx="0">
                  <c:v>7.2085889570552147E-2</c:v>
                </c:pt>
                <c:pt idx="1">
                  <c:v>8.5714285714285715E-2</c:v>
                </c:pt>
                <c:pt idx="2">
                  <c:v>7.6045627376425853E-2</c:v>
                </c:pt>
                <c:pt idx="3">
                  <c:v>6.8965517241379309E-2</c:v>
                </c:pt>
                <c:pt idx="4">
                  <c:v>5.4794520547945202E-2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07-496B-B9F7-9D2C3FD35E7C}"/>
            </c:ext>
          </c:extLst>
        </c:ser>
        <c:ser>
          <c:idx val="2"/>
          <c:order val="2"/>
          <c:tx>
            <c:strRef>
              <c:f>'3.1.jaut.'!$D$16:$D$17</c:f>
              <c:strCache>
                <c:ptCount val="1"/>
                <c:pt idx="0">
                  <c:v>Drīzāk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'3.1.jaut.'!$D$18:$D$23</c:f>
              <c:numCache>
                <c:formatCode>0%</c:formatCode>
                <c:ptCount val="5"/>
                <c:pt idx="0">
                  <c:v>0.6426380368098159</c:v>
                </c:pt>
                <c:pt idx="1">
                  <c:v>0.65714285714285714</c:v>
                </c:pt>
                <c:pt idx="2">
                  <c:v>0.63498098859315588</c:v>
                </c:pt>
                <c:pt idx="3">
                  <c:v>0.58620689655172409</c:v>
                </c:pt>
                <c:pt idx="4">
                  <c:v>0.75342465753424659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07-496B-B9F7-9D2C3FD35E7C}"/>
            </c:ext>
          </c:extLst>
        </c:ser>
        <c:ser>
          <c:idx val="3"/>
          <c:order val="3"/>
          <c:tx>
            <c:strRef>
              <c:f>'3.1.jaut.'!$E$16:$E$17</c:f>
              <c:strCache>
                <c:ptCount val="1"/>
                <c:pt idx="0">
                  <c:v>Pilnībā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'3.1.jaut.'!$E$18:$E$23</c:f>
              <c:numCache>
                <c:formatCode>0%</c:formatCode>
                <c:ptCount val="5"/>
                <c:pt idx="0">
                  <c:v>0.22622699386503067</c:v>
                </c:pt>
                <c:pt idx="1">
                  <c:v>0.21428571428571427</c:v>
                </c:pt>
                <c:pt idx="2">
                  <c:v>0.22433460076045628</c:v>
                </c:pt>
                <c:pt idx="3">
                  <c:v>0.27586206896551724</c:v>
                </c:pt>
                <c:pt idx="4">
                  <c:v>0.17808219178082191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07-496B-B9F7-9D2C3FD35E7C}"/>
            </c:ext>
          </c:extLst>
        </c:ser>
        <c:ser>
          <c:idx val="4"/>
          <c:order val="4"/>
          <c:tx>
            <c:strRef>
              <c:f>'3.1.jaut.'!$F$16:$F$17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'3.1.jaut.'!$A$18:$A$23</c:f>
              <c:strCache>
                <c:ptCount val="5"/>
                <c:pt idx="0">
                  <c:v>Fiziska persona</c:v>
                </c:pt>
                <c:pt idx="1">
                  <c:v>Fiziskas personas pilnvarota persona</c:v>
                </c:pt>
                <c:pt idx="2">
                  <c:v>Juridiskas personas pārstāvis (SIA, AS, biedrība u.c.)</c:v>
                </c:pt>
                <c:pt idx="3">
                  <c:v>Reglamentētas profesijas pārstāvis (notārs, advokāts, tiesu izpildītājs u.c.)</c:v>
                </c:pt>
                <c:pt idx="4">
                  <c:v>Valsts/pašvaldības iestādes pārstāvis</c:v>
                </c:pt>
              </c:strCache>
            </c:strRef>
          </c:cat>
          <c:val>
            <c:numRef>
              <c:f>'3.1.jaut.'!$F$18:$F$23</c:f>
              <c:numCache>
                <c:formatCode>0%</c:formatCode>
                <c:ptCount val="5"/>
                <c:pt idx="0">
                  <c:v>4.9846625766871162E-2</c:v>
                </c:pt>
                <c:pt idx="1">
                  <c:v>4.2857142857142858E-2</c:v>
                </c:pt>
                <c:pt idx="2">
                  <c:v>4.5627376425855515E-2</c:v>
                </c:pt>
                <c:pt idx="3">
                  <c:v>6.8965517241379309E-2</c:v>
                </c:pt>
                <c:pt idx="4">
                  <c:v>1.3698630136986301E-2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07-496B-B9F7-9D2C3FD35E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9091584"/>
        <c:axId val="229109760"/>
      </c:barChart>
      <c:catAx>
        <c:axId val="229091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229109760"/>
        <c:crosses val="autoZero"/>
        <c:auto val="1"/>
        <c:lblAlgn val="ctr"/>
        <c:lblOffset val="100"/>
        <c:noMultiLvlLbl val="0"/>
      </c:catAx>
      <c:valAx>
        <c:axId val="229109760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2909158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[VZD_klientu_aptauja_Data_file.xlsx]3.1.jaut.!PivotTable8</c:name>
    <c:fmtId val="7"/>
  </c:pivotSource>
  <c:chart>
    <c:title>
      <c:tx>
        <c:rich>
          <a:bodyPr/>
          <a:lstStyle/>
          <a:p>
            <a:pPr>
              <a:defRPr b="1"/>
            </a:pPr>
            <a:r>
              <a:rPr lang="lv-LV" b="1" dirty="0"/>
              <a:t>3.1. Vai tīmekļa vietnē </a:t>
            </a:r>
            <a:r>
              <a:rPr lang="lv-LV" b="1" dirty="0" err="1"/>
              <a:t>www.vzd.gov.lv</a:t>
            </a:r>
            <a:r>
              <a:rPr lang="lv-LV" b="1" dirty="0"/>
              <a:t> Jūs interesējošā informācija ir saprotama un pietiekama?</a:t>
            </a:r>
            <a:endParaRPr lang="en-GB" b="1" dirty="0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'3.1.jaut.'!$B$26:$B$27</c:f>
              <c:strCache>
                <c:ptCount val="1"/>
                <c:pt idx="0">
                  <c:v>Pilnībā nesaprotama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'3.1.jaut.'!$B$28:$B$32</c:f>
              <c:numCache>
                <c:formatCode>0%</c:formatCode>
                <c:ptCount val="4"/>
                <c:pt idx="0">
                  <c:v>0</c:v>
                </c:pt>
                <c:pt idx="1">
                  <c:v>9.557945041816009E-3</c:v>
                </c:pt>
                <c:pt idx="2">
                  <c:v>1.1023622047244094E-2</c:v>
                </c:pt>
                <c:pt idx="3">
                  <c:v>8.1967213114754103E-3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2-47DA-8E0E-BBBCB5314955}"/>
            </c:ext>
          </c:extLst>
        </c:ser>
        <c:ser>
          <c:idx val="1"/>
          <c:order val="1"/>
          <c:tx>
            <c:strRef>
              <c:f>'3.1.jaut.'!$C$26:$C$27</c:f>
              <c:strCache>
                <c:ptCount val="1"/>
                <c:pt idx="0">
                  <c:v>Drīzāk nesaprotama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'3.1.jaut.'!$C$28:$C$32</c:f>
              <c:numCache>
                <c:formatCode>0%</c:formatCode>
                <c:ptCount val="4"/>
                <c:pt idx="0">
                  <c:v>8.6956521739130432E-2</c:v>
                </c:pt>
                <c:pt idx="1">
                  <c:v>8.9605734767025089E-2</c:v>
                </c:pt>
                <c:pt idx="2">
                  <c:v>5.826771653543307E-2</c:v>
                </c:pt>
                <c:pt idx="3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2-47DA-8E0E-BBBCB5314955}"/>
            </c:ext>
          </c:extLst>
        </c:ser>
        <c:ser>
          <c:idx val="2"/>
          <c:order val="2"/>
          <c:tx>
            <c:strRef>
              <c:f>'3.1.jaut.'!$D$26:$D$27</c:f>
              <c:strCache>
                <c:ptCount val="1"/>
                <c:pt idx="0">
                  <c:v>Drīzāk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'3.1.jaut.'!$D$28:$D$32</c:f>
              <c:numCache>
                <c:formatCode>0%</c:formatCode>
                <c:ptCount val="4"/>
                <c:pt idx="0">
                  <c:v>0.69565217391304346</c:v>
                </c:pt>
                <c:pt idx="1">
                  <c:v>0.65591397849462363</c:v>
                </c:pt>
                <c:pt idx="2">
                  <c:v>0.65196850393700789</c:v>
                </c:pt>
                <c:pt idx="3">
                  <c:v>0.5901639344262295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92-47DA-8E0E-BBBCB5314955}"/>
            </c:ext>
          </c:extLst>
        </c:ser>
        <c:ser>
          <c:idx val="3"/>
          <c:order val="3"/>
          <c:tx>
            <c:strRef>
              <c:f>'3.1.jaut.'!$E$26:$E$27</c:f>
              <c:strCache>
                <c:ptCount val="1"/>
                <c:pt idx="0">
                  <c:v>Pilnībā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'3.1.jaut.'!$E$28:$E$32</c:f>
              <c:numCache>
                <c:formatCode>0%</c:formatCode>
                <c:ptCount val="4"/>
                <c:pt idx="0">
                  <c:v>8.6956521739130432E-2</c:v>
                </c:pt>
                <c:pt idx="1">
                  <c:v>0.20071684587813621</c:v>
                </c:pt>
                <c:pt idx="2">
                  <c:v>0.22992125984251968</c:v>
                </c:pt>
                <c:pt idx="3">
                  <c:v>0.30327868852459017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92-47DA-8E0E-BBBCB5314955}"/>
            </c:ext>
          </c:extLst>
        </c:ser>
        <c:ser>
          <c:idx val="4"/>
          <c:order val="4"/>
          <c:tx>
            <c:strRef>
              <c:f>'3.1.jaut.'!$F$26:$F$27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'3.1.jaut.'!$A$28:$A$32</c:f>
              <c:strCache>
                <c:ptCount val="4"/>
                <c:pt idx="0">
                  <c:v>18 – 25</c:v>
                </c:pt>
                <c:pt idx="1">
                  <c:v>26 – 44</c:v>
                </c:pt>
                <c:pt idx="2">
                  <c:v>45 – 60</c:v>
                </c:pt>
                <c:pt idx="3">
                  <c:v>61 un vairāk</c:v>
                </c:pt>
              </c:strCache>
            </c:strRef>
          </c:cat>
          <c:val>
            <c:numRef>
              <c:f>'3.1.jaut.'!$F$28:$F$32</c:f>
              <c:numCache>
                <c:formatCode>0%</c:formatCode>
                <c:ptCount val="4"/>
                <c:pt idx="0">
                  <c:v>0.13043478260869565</c:v>
                </c:pt>
                <c:pt idx="1">
                  <c:v>4.4205495818399047E-2</c:v>
                </c:pt>
                <c:pt idx="2">
                  <c:v>4.8818897637795275E-2</c:v>
                </c:pt>
                <c:pt idx="3">
                  <c:v>4.9180327868852458E-2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92-47DA-8E0E-BBBCB53149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2719744"/>
        <c:axId val="242733824"/>
      </c:barChart>
      <c:catAx>
        <c:axId val="242719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2733824"/>
        <c:crosses val="autoZero"/>
        <c:auto val="1"/>
        <c:lblAlgn val="ctr"/>
        <c:lblOffset val="100"/>
        <c:noMultiLvlLbl val="0"/>
      </c:catAx>
      <c:valAx>
        <c:axId val="24273382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271974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[VZD_klientu_aptauja_Data_file.xlsx]3.1.jaut.!PivotTable9</c:name>
    <c:fmtId val="14"/>
  </c:pivotSource>
  <c:chart>
    <c:title>
      <c:tx>
        <c:rich>
          <a:bodyPr/>
          <a:lstStyle/>
          <a:p>
            <a:pPr>
              <a:defRPr/>
            </a:pPr>
            <a:r>
              <a:rPr lang="lv-LV" dirty="0"/>
              <a:t>3.1.</a:t>
            </a:r>
            <a:r>
              <a:rPr lang="lv-LV" baseline="0" dirty="0"/>
              <a:t> </a:t>
            </a:r>
            <a:r>
              <a:rPr lang="lv-LV" dirty="0"/>
              <a:t>Vai tīmekļa vietnē </a:t>
            </a:r>
            <a:r>
              <a:rPr lang="lv-LV" dirty="0" err="1"/>
              <a:t>www.vzd.gov.lv</a:t>
            </a:r>
            <a:r>
              <a:rPr lang="lv-LV" dirty="0"/>
              <a:t> Jūs interesējošā informācija ir saprotama un pietiekama?</a:t>
            </a:r>
            <a:endParaRPr lang="en-GB" dirty="0"/>
          </a:p>
        </c:rich>
      </c:tx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 b="1"/>
              </a:pPr>
              <a:endParaRPr lang="lv-L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layout>
            <c:manualLayout>
              <c:x val="6.1127779312407067E-3"/>
              <c:y val="0"/>
            </c:manualLayout>
          </c:layout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layout>
            <c:manualLayout>
              <c:x val="6.1127779312407067E-3"/>
              <c:y val="0"/>
            </c:manualLayout>
          </c:layout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6.1127779312407067E-3"/>
              <c:y val="0"/>
            </c:manualLayout>
          </c:layout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'3.1.jaut.'!$B$36:$B$37</c:f>
              <c:strCache>
                <c:ptCount val="1"/>
                <c:pt idx="0">
                  <c:v>Pilnībā nesaprotama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'3.1.jaut.'!$B$38:$B$45</c:f>
              <c:numCache>
                <c:formatCode>0%</c:formatCode>
                <c:ptCount val="7"/>
                <c:pt idx="0">
                  <c:v>2.0408163265306121E-2</c:v>
                </c:pt>
                <c:pt idx="1">
                  <c:v>6.9156293222683261E-3</c:v>
                </c:pt>
                <c:pt idx="2">
                  <c:v>4.2553191489361701E-2</c:v>
                </c:pt>
                <c:pt idx="3">
                  <c:v>1.483679525222552E-2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FD-4518-B95B-BFED1F9C5000}"/>
            </c:ext>
          </c:extLst>
        </c:ser>
        <c:ser>
          <c:idx val="1"/>
          <c:order val="1"/>
          <c:tx>
            <c:strRef>
              <c:f>'3.1.jaut.'!$C$36:$C$37</c:f>
              <c:strCache>
                <c:ptCount val="1"/>
                <c:pt idx="0">
                  <c:v>Drīzāk nesaprotama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6.112777931240706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FD-4518-B95B-BFED1F9C50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'3.1.jaut.'!$C$38:$C$45</c:f>
              <c:numCache>
                <c:formatCode>0%</c:formatCode>
                <c:ptCount val="7"/>
                <c:pt idx="0">
                  <c:v>9.3877551020408165E-2</c:v>
                </c:pt>
                <c:pt idx="1">
                  <c:v>7.8838174273858919E-2</c:v>
                </c:pt>
                <c:pt idx="2">
                  <c:v>0.1276595744680851</c:v>
                </c:pt>
                <c:pt idx="3">
                  <c:v>7.1216617210682495E-2</c:v>
                </c:pt>
                <c:pt idx="4">
                  <c:v>4.5602605863192182E-2</c:v>
                </c:pt>
                <c:pt idx="5">
                  <c:v>3.2258064516129031E-2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FD-4518-B95B-BFED1F9C5000}"/>
            </c:ext>
          </c:extLst>
        </c:ser>
        <c:ser>
          <c:idx val="2"/>
          <c:order val="2"/>
          <c:tx>
            <c:strRef>
              <c:f>'3.1.jaut.'!$D$36:$D$37</c:f>
              <c:strCache>
                <c:ptCount val="1"/>
                <c:pt idx="0">
                  <c:v>Drīzāk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'3.1.jaut.'!$D$38:$D$45</c:f>
              <c:numCache>
                <c:formatCode>0%</c:formatCode>
                <c:ptCount val="7"/>
                <c:pt idx="0">
                  <c:v>0.61224489795918369</c:v>
                </c:pt>
                <c:pt idx="1">
                  <c:v>0.64730290456431538</c:v>
                </c:pt>
                <c:pt idx="2">
                  <c:v>0.51063829787234039</c:v>
                </c:pt>
                <c:pt idx="3">
                  <c:v>0.67359050445103863</c:v>
                </c:pt>
                <c:pt idx="4">
                  <c:v>0.68078175895765469</c:v>
                </c:pt>
                <c:pt idx="5">
                  <c:v>0.59677419354838712</c:v>
                </c:pt>
                <c:pt idx="6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FD-4518-B95B-BFED1F9C5000}"/>
            </c:ext>
          </c:extLst>
        </c:ser>
        <c:ser>
          <c:idx val="3"/>
          <c:order val="3"/>
          <c:tx>
            <c:strRef>
              <c:f>'3.1.jaut.'!$E$36:$E$37</c:f>
              <c:strCache>
                <c:ptCount val="1"/>
                <c:pt idx="0">
                  <c:v>Pilnībā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'3.1.jaut.'!$E$38:$E$45</c:f>
              <c:numCache>
                <c:formatCode>0%</c:formatCode>
                <c:ptCount val="7"/>
                <c:pt idx="0">
                  <c:v>0.20816326530612245</c:v>
                </c:pt>
                <c:pt idx="1">
                  <c:v>0.22821576763485477</c:v>
                </c:pt>
                <c:pt idx="2">
                  <c:v>0.23404255319148937</c:v>
                </c:pt>
                <c:pt idx="3">
                  <c:v>0.19881305637982197</c:v>
                </c:pt>
                <c:pt idx="4">
                  <c:v>0.23452768729641693</c:v>
                </c:pt>
                <c:pt idx="5">
                  <c:v>0.29032258064516131</c:v>
                </c:pt>
                <c:pt idx="6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FD-4518-B95B-BFED1F9C5000}"/>
            </c:ext>
          </c:extLst>
        </c:ser>
        <c:ser>
          <c:idx val="4"/>
          <c:order val="4"/>
          <c:tx>
            <c:strRef>
              <c:f>'3.1.jaut.'!$F$36:$F$37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'3.1.jaut.'!$A$38:$A$45</c:f>
              <c:strCache>
                <c:ptCount val="7"/>
                <c:pt idx="0">
                  <c:v>arhīva materiālu izsniegšanu</c:v>
                </c:pt>
                <c:pt idx="1">
                  <c:v>būves/telpu grupas kadastrālo uzmērīšanu</c:v>
                </c:pt>
                <c:pt idx="2">
                  <c:v>cits</c:v>
                </c:pt>
                <c:pt idx="3">
                  <c:v>kadastra datu reģistrāciju / aktualizāciju</c:v>
                </c:pt>
                <c:pt idx="4">
                  <c:v>kadastra informācijas izsniegšanu</c:v>
                </c:pt>
                <c:pt idx="5">
                  <c:v>Kadastrālo vērtēšanu</c:v>
                </c:pt>
                <c:pt idx="6">
                  <c:v>neesmu pieprasījis</c:v>
                </c:pt>
              </c:strCache>
            </c:strRef>
          </c:cat>
          <c:val>
            <c:numRef>
              <c:f>'3.1.jaut.'!$F$38:$F$45</c:f>
              <c:numCache>
                <c:formatCode>0%</c:formatCode>
                <c:ptCount val="7"/>
                <c:pt idx="0">
                  <c:v>6.5306122448979598E-2</c:v>
                </c:pt>
                <c:pt idx="1">
                  <c:v>3.8727524204702629E-2</c:v>
                </c:pt>
                <c:pt idx="2">
                  <c:v>8.5106382978723402E-2</c:v>
                </c:pt>
                <c:pt idx="3">
                  <c:v>4.1543026706231452E-2</c:v>
                </c:pt>
                <c:pt idx="4">
                  <c:v>3.9087947882736153E-2</c:v>
                </c:pt>
                <c:pt idx="5">
                  <c:v>8.0645161290322578E-2</c:v>
                </c:pt>
                <c:pt idx="6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BFD-4518-B95B-BFED1F9C50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2864896"/>
        <c:axId val="242866432"/>
      </c:barChart>
      <c:catAx>
        <c:axId val="242864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2866432"/>
        <c:crosses val="autoZero"/>
        <c:auto val="1"/>
        <c:lblAlgn val="ctr"/>
        <c:lblOffset val="100"/>
        <c:noMultiLvlLbl val="0"/>
      </c:catAx>
      <c:valAx>
        <c:axId val="242866432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286489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[VZD_klientu_aptauja_Data_file.xlsx]3.1.jaut.!PivotTable1</c:name>
    <c:fmtId val="9"/>
  </c:pivotSource>
  <c:chart>
    <c:title>
      <c:tx>
        <c:rich>
          <a:bodyPr/>
          <a:lstStyle/>
          <a:p>
            <a:pPr>
              <a:defRPr/>
            </a:pPr>
            <a:r>
              <a:rPr lang="lv-LV"/>
              <a:t>3.1. Vai tīmekļa vietnē www.vzd.gov.lv Jūs interesējošā informācija ir saprotama un pietiekama?</a:t>
            </a:r>
            <a:endParaRPr lang="en-GB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lv-LV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'3.1.jaut.'!$B$55:$B$56</c:f>
              <c:strCache>
                <c:ptCount val="1"/>
                <c:pt idx="0">
                  <c:v>Pilnībā nesaprotama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'3.1.jaut.'!$A$57:$A$60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'3.1.jaut.'!$B$57:$B$60</c:f>
              <c:numCache>
                <c:formatCode>0%</c:formatCode>
                <c:ptCount val="3"/>
                <c:pt idx="0">
                  <c:v>1.2658227848101266E-2</c:v>
                </c:pt>
                <c:pt idx="1">
                  <c:v>4.329004329004329E-3</c:v>
                </c:pt>
                <c:pt idx="2">
                  <c:v>1.1494252873563218E-2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1-4998-9F09-7D38791D0D4F}"/>
            </c:ext>
          </c:extLst>
        </c:ser>
        <c:ser>
          <c:idx val="1"/>
          <c:order val="1"/>
          <c:tx>
            <c:strRef>
              <c:f>'3.1.jaut.'!$C$55:$C$56</c:f>
              <c:strCache>
                <c:ptCount val="1"/>
                <c:pt idx="0">
                  <c:v>Drīzāk nesaprotama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'3.1.jaut.'!$A$57:$A$60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'3.1.jaut.'!$C$57:$C$60</c:f>
              <c:numCache>
                <c:formatCode>0%</c:formatCode>
                <c:ptCount val="3"/>
                <c:pt idx="0">
                  <c:v>5.9674502712477394E-2</c:v>
                </c:pt>
                <c:pt idx="1">
                  <c:v>6.0606060606060608E-2</c:v>
                </c:pt>
                <c:pt idx="2">
                  <c:v>9.3390804597701146E-2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01-4998-9F09-7D38791D0D4F}"/>
            </c:ext>
          </c:extLst>
        </c:ser>
        <c:ser>
          <c:idx val="2"/>
          <c:order val="2"/>
          <c:tx>
            <c:strRef>
              <c:f>'3.1.jaut.'!$D$55:$D$56</c:f>
              <c:strCache>
                <c:ptCount val="1"/>
                <c:pt idx="0">
                  <c:v>Drīzāk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'3.1.jaut.'!$A$57:$A$60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'3.1.jaut.'!$D$57:$D$60</c:f>
              <c:numCache>
                <c:formatCode>0%</c:formatCode>
                <c:ptCount val="3"/>
                <c:pt idx="0">
                  <c:v>0.620253164556962</c:v>
                </c:pt>
                <c:pt idx="1">
                  <c:v>0.67316017316017318</c:v>
                </c:pt>
                <c:pt idx="2">
                  <c:v>0.64942528735632188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01-4998-9F09-7D38791D0D4F}"/>
            </c:ext>
          </c:extLst>
        </c:ser>
        <c:ser>
          <c:idx val="3"/>
          <c:order val="3"/>
          <c:tx>
            <c:strRef>
              <c:f>'3.1.jaut.'!$E$55:$E$56</c:f>
              <c:strCache>
                <c:ptCount val="1"/>
                <c:pt idx="0">
                  <c:v>Pilnībā saprotama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'3.1.jaut.'!$A$57:$A$60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'3.1.jaut.'!$E$57:$E$60</c:f>
              <c:numCache>
                <c:formatCode>0%</c:formatCode>
                <c:ptCount val="3"/>
                <c:pt idx="0">
                  <c:v>0.25316455696202533</c:v>
                </c:pt>
                <c:pt idx="1">
                  <c:v>0.21861471861471862</c:v>
                </c:pt>
                <c:pt idx="2">
                  <c:v>0.20689655172413793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01-4998-9F09-7D38791D0D4F}"/>
            </c:ext>
          </c:extLst>
        </c:ser>
        <c:ser>
          <c:idx val="4"/>
          <c:order val="4"/>
          <c:tx>
            <c:strRef>
              <c:f>'3.1.jaut.'!$F$55:$F$56</c:f>
              <c:strCache>
                <c:ptCount val="1"/>
                <c:pt idx="0">
                  <c:v>Grūti pateikt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'3.1.jaut.'!$A$57:$A$60</c:f>
              <c:strCache>
                <c:ptCount val="3"/>
                <c:pt idx="0">
                  <c:v>1 reizi</c:v>
                </c:pt>
                <c:pt idx="1">
                  <c:v>2 reizes</c:v>
                </c:pt>
                <c:pt idx="2">
                  <c:v>3 reizes un vairāk</c:v>
                </c:pt>
              </c:strCache>
            </c:strRef>
          </c:cat>
          <c:val>
            <c:numRef>
              <c:f>'3.1.jaut.'!$F$57:$F$60</c:f>
              <c:numCache>
                <c:formatCode>0%</c:formatCode>
                <c:ptCount val="3"/>
                <c:pt idx="0">
                  <c:v>5.4249547920433995E-2</c:v>
                </c:pt>
                <c:pt idx="1">
                  <c:v>4.3290043290043288E-2</c:v>
                </c:pt>
                <c:pt idx="2">
                  <c:v>3.8793103448275863E-2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01-4998-9F09-7D38791D0D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42988160"/>
        <c:axId val="242989696"/>
      </c:barChart>
      <c:catAx>
        <c:axId val="2429881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42989696"/>
        <c:crosses val="autoZero"/>
        <c:auto val="1"/>
        <c:lblAlgn val="ctr"/>
        <c:lblOffset val="100"/>
        <c:noMultiLvlLbl val="0"/>
      </c:catAx>
      <c:valAx>
        <c:axId val="24298969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4298816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lv-LV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0.5388</cdr:x>
      <cdr:y>0.71313</cdr:y>
    </cdr:from>
    <cdr:to>
      <cdr:x>0.59392</cdr:x>
      <cdr:y>0.74357</cdr:y>
    </cdr:to>
    <cdr:sp macro="" textlink="">
      <cdr:nvSpPr>
        <cdr:cNvPr id="2" name="Right Arrow 1"/>
        <cdr:cNvSpPr/>
      </cdr:nvSpPr>
      <cdr:spPr>
        <a:xfrm xmlns:a="http://schemas.openxmlformats.org/drawingml/2006/main" rot="19444341">
          <a:off x="4927361" y="3374540"/>
          <a:ext cx="504056" cy="144016"/>
        </a:xfrm>
        <a:prstGeom xmlns:a="http://schemas.openxmlformats.org/drawingml/2006/main" prst="rightArrow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0.5788</cdr:x>
      <cdr:y>0.60869</cdr:y>
    </cdr:from>
    <cdr:to>
      <cdr:x>0.68116</cdr:x>
      <cdr:y>0.66956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5293096" y="2880319"/>
          <a:ext cx="936104" cy="288032"/>
        </a:xfrm>
        <a:prstGeom xmlns:a="http://schemas.openxmlformats.org/drawingml/2006/main" prst="wedgeRoundRectCallout">
          <a:avLst>
            <a:gd name="adj1" fmla="val -61036"/>
            <a:gd name="adj2" fmla="val 26596"/>
            <a:gd name="adj3" fmla="val 166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lv-LV" b="1" dirty="0">
              <a:solidFill>
                <a:schemeClr val="tx1"/>
              </a:solidFill>
            </a:rPr>
            <a:t>26-44 gadi</a:t>
          </a:r>
          <a:endParaRPr lang="en-US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0.79139</cdr:x>
      <cdr:y>0.69999</cdr:y>
    </cdr:from>
    <cdr:to>
      <cdr:x>0.94887</cdr:x>
      <cdr:y>0.76086</cdr:y>
    </cdr:to>
    <cdr:sp macro="" textlink="">
      <cdr:nvSpPr>
        <cdr:cNvPr id="4" name="Rounded Rectangular Callout 3"/>
        <cdr:cNvSpPr/>
      </cdr:nvSpPr>
      <cdr:spPr>
        <a:xfrm xmlns:a="http://schemas.openxmlformats.org/drawingml/2006/main">
          <a:off x="7237312" y="3312367"/>
          <a:ext cx="1440160" cy="288032"/>
        </a:xfrm>
        <a:prstGeom xmlns:a="http://schemas.openxmlformats.org/drawingml/2006/main" prst="wedgeRoundRectCallout">
          <a:avLst>
            <a:gd name="adj1" fmla="val -29955"/>
            <a:gd name="adj2" fmla="val 108607"/>
            <a:gd name="adj3" fmla="val 166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lv-LV" b="1" dirty="0">
              <a:solidFill>
                <a:schemeClr val="tx1"/>
              </a:solidFill>
            </a:rPr>
            <a:t> 26-44 un 45-60 gadi</a:t>
          </a:r>
          <a:endParaRPr lang="en-US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0.43706</cdr:x>
      <cdr:y>0.27391</cdr:y>
    </cdr:from>
    <cdr:to>
      <cdr:x>0.52368</cdr:x>
      <cdr:y>0.33478</cdr:y>
    </cdr:to>
    <cdr:sp macro="" textlink="">
      <cdr:nvSpPr>
        <cdr:cNvPr id="5" name="Rounded Rectangular Callout 4"/>
        <cdr:cNvSpPr/>
      </cdr:nvSpPr>
      <cdr:spPr>
        <a:xfrm xmlns:a="http://schemas.openxmlformats.org/drawingml/2006/main">
          <a:off x="3996952" y="1296143"/>
          <a:ext cx="792088" cy="288032"/>
        </a:xfrm>
        <a:prstGeom xmlns:a="http://schemas.openxmlformats.org/drawingml/2006/main" prst="wedgeRoundRectCallout">
          <a:avLst>
            <a:gd name="adj1" fmla="val -94094"/>
            <a:gd name="adj2" fmla="val 55697"/>
            <a:gd name="adj3" fmla="val 166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lv-LV" b="1" dirty="0">
              <a:solidFill>
                <a:schemeClr val="tx1"/>
              </a:solidFill>
            </a:rPr>
            <a:t>18-25 gadi</a:t>
          </a:r>
          <a:endParaRPr lang="en-US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0.47643</cdr:x>
      <cdr:y>0.38043</cdr:y>
    </cdr:from>
    <cdr:to>
      <cdr:x>0.56305</cdr:x>
      <cdr:y>0.4413</cdr:y>
    </cdr:to>
    <cdr:sp macro="" textlink="">
      <cdr:nvSpPr>
        <cdr:cNvPr id="6" name="Rounded Rectangular Callout 5"/>
        <cdr:cNvSpPr/>
      </cdr:nvSpPr>
      <cdr:spPr>
        <a:xfrm xmlns:a="http://schemas.openxmlformats.org/drawingml/2006/main">
          <a:off x="4356992" y="1800199"/>
          <a:ext cx="792088" cy="288032"/>
        </a:xfrm>
        <a:prstGeom xmlns:a="http://schemas.openxmlformats.org/drawingml/2006/main" prst="wedgeRoundRectCallout">
          <a:avLst>
            <a:gd name="adj1" fmla="val -100561"/>
            <a:gd name="adj2" fmla="val 143000"/>
            <a:gd name="adj3" fmla="val 166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b="1" dirty="0">
              <a:solidFill>
                <a:schemeClr val="tx1"/>
              </a:solidFill>
            </a:rPr>
            <a:t>18-25 gadi</a:t>
          </a:r>
          <a:endParaRPr lang="en-US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0.84252</cdr:x>
      <cdr:y>0.83695</cdr:y>
    </cdr:from>
    <cdr:to>
      <cdr:x>1</cdr:x>
      <cdr:y>0.89782</cdr:y>
    </cdr:to>
    <cdr:sp macro="" textlink="">
      <cdr:nvSpPr>
        <cdr:cNvPr id="8" name="Rounded Rectangular Callout 7"/>
        <cdr:cNvSpPr/>
      </cdr:nvSpPr>
      <cdr:spPr>
        <a:xfrm xmlns:a="http://schemas.openxmlformats.org/drawingml/2006/main">
          <a:off x="7704856" y="3960439"/>
          <a:ext cx="1440160" cy="288032"/>
        </a:xfrm>
        <a:prstGeom xmlns:a="http://schemas.openxmlformats.org/drawingml/2006/main" prst="wedgeRoundRectCallout">
          <a:avLst>
            <a:gd name="adj1" fmla="val -59056"/>
            <a:gd name="adj2" fmla="val 34532"/>
            <a:gd name="adj3" fmla="val 166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lv-LV" b="1" dirty="0">
              <a:solidFill>
                <a:schemeClr val="tx1"/>
              </a:solidFill>
            </a:rPr>
            <a:t> 26-44 un 45-60 gadi</a:t>
          </a:r>
          <a:endParaRPr lang="en-US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0.52368</cdr:x>
      <cdr:y>0.50338</cdr:y>
    </cdr:from>
    <cdr:to>
      <cdr:x>0.68116</cdr:x>
      <cdr:y>0.56425</cdr:y>
    </cdr:to>
    <cdr:sp macro="" textlink="">
      <cdr:nvSpPr>
        <cdr:cNvPr id="9" name="Rounded Rectangular Callout 8"/>
        <cdr:cNvSpPr/>
      </cdr:nvSpPr>
      <cdr:spPr>
        <a:xfrm xmlns:a="http://schemas.openxmlformats.org/drawingml/2006/main">
          <a:off x="4789040" y="2381973"/>
          <a:ext cx="1440160" cy="288032"/>
        </a:xfrm>
        <a:prstGeom xmlns:a="http://schemas.openxmlformats.org/drawingml/2006/main" prst="wedgeRoundRectCallout">
          <a:avLst>
            <a:gd name="adj1" fmla="val -88157"/>
            <a:gd name="adj2" fmla="val 50405"/>
            <a:gd name="adj3" fmla="val 166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lv-LV" b="1" dirty="0">
              <a:solidFill>
                <a:schemeClr val="tx1"/>
              </a:solidFill>
            </a:rPr>
            <a:t> 18-25 un 45-60 gadi</a:t>
          </a:r>
          <a:endParaRPr lang="en-US" b="1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0.6593</cdr:x>
      <cdr:y>0.88719</cdr:y>
    </cdr:from>
    <cdr:to>
      <cdr:x>0.8101</cdr:x>
      <cdr:y>1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5981344" y="2281627"/>
          <a:ext cx="1368152" cy="290123"/>
        </a:xfrm>
        <a:prstGeom xmlns:a="http://schemas.openxmlformats.org/drawingml/2006/main" prst="wedgeRoundRectCallout">
          <a:avLst>
            <a:gd name="adj1" fmla="val -78955"/>
            <a:gd name="adj2" fmla="val -63271"/>
            <a:gd name="adj3" fmla="val 16667"/>
          </a:avLst>
        </a:prstGeom>
        <a:solidFill xmlns:a="http://schemas.openxmlformats.org/drawingml/2006/main">
          <a:schemeClr val="accent1">
            <a:alpha val="6800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100" b="1" dirty="0">
              <a:solidFill>
                <a:schemeClr val="tx1"/>
              </a:solidFill>
            </a:rPr>
            <a:t>Fiziskās personas</a:t>
          </a:r>
        </a:p>
      </cdr:txBody>
    </cdr:sp>
  </cdr:relSizeAnchor>
  <cdr:relSizeAnchor xmlns:cdr="http://schemas.openxmlformats.org/drawingml/2006/chartDrawing">
    <cdr:from>
      <cdr:x>0.50004</cdr:x>
      <cdr:y>0.224</cdr:y>
    </cdr:from>
    <cdr:to>
      <cdr:x>0.68259</cdr:x>
      <cdr:y>0.322</cdr:y>
    </cdr:to>
    <cdr:sp macro="" textlink="">
      <cdr:nvSpPr>
        <cdr:cNvPr id="3" name="Rounded Rectangular Callout 2"/>
        <cdr:cNvSpPr/>
      </cdr:nvSpPr>
      <cdr:spPr>
        <a:xfrm xmlns:a="http://schemas.openxmlformats.org/drawingml/2006/main">
          <a:off x="4536504" y="576064"/>
          <a:ext cx="1656184" cy="252028"/>
        </a:xfrm>
        <a:prstGeom xmlns:a="http://schemas.openxmlformats.org/drawingml/2006/main" prst="wedgeRoundRectCallout">
          <a:avLst>
            <a:gd name="adj1" fmla="val -14779"/>
            <a:gd name="adj2" fmla="val 77691"/>
            <a:gd name="adj3" fmla="val 166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100" b="1" dirty="0">
              <a:solidFill>
                <a:schemeClr val="tx1"/>
              </a:solidFill>
            </a:rPr>
            <a:t>Reglamentētās profesijas</a:t>
          </a:r>
        </a:p>
        <a:p xmlns:a="http://schemas.openxmlformats.org/drawingml/2006/main"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0.34923</cdr:x>
      <cdr:y>0.196</cdr:y>
    </cdr:from>
    <cdr:to>
      <cdr:x>0.49179</cdr:x>
      <cdr:y>0.294</cdr:y>
    </cdr:to>
    <cdr:sp macro="" textlink="">
      <cdr:nvSpPr>
        <cdr:cNvPr id="4" name="Rounded Rectangular Callout 3"/>
        <cdr:cNvSpPr/>
      </cdr:nvSpPr>
      <cdr:spPr>
        <a:xfrm xmlns:a="http://schemas.openxmlformats.org/drawingml/2006/main">
          <a:off x="3168352" y="504056"/>
          <a:ext cx="1293286" cy="252028"/>
        </a:xfrm>
        <a:prstGeom xmlns:a="http://schemas.openxmlformats.org/drawingml/2006/main" prst="wedgeRoundRectCallout">
          <a:avLst>
            <a:gd name="adj1" fmla="val 25857"/>
            <a:gd name="adj2" fmla="val 91229"/>
            <a:gd name="adj3" fmla="val 166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100" b="1" dirty="0">
              <a:solidFill>
                <a:schemeClr val="tx1"/>
              </a:solidFill>
            </a:rPr>
            <a:t>Iestādes pārstāvis</a:t>
          </a:r>
        </a:p>
        <a:p xmlns:a="http://schemas.openxmlformats.org/drawingml/2006/main"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0.64291</cdr:x>
      <cdr:y>0.72799</cdr:y>
    </cdr:from>
    <cdr:to>
      <cdr:x>0.79371</cdr:x>
      <cdr:y>0.8408</cdr:y>
    </cdr:to>
    <cdr:sp macro="" textlink="">
      <cdr:nvSpPr>
        <cdr:cNvPr id="5" name="Rounded Rectangular Callout 4"/>
        <cdr:cNvSpPr/>
      </cdr:nvSpPr>
      <cdr:spPr>
        <a:xfrm xmlns:a="http://schemas.openxmlformats.org/drawingml/2006/main">
          <a:off x="5832648" y="1872208"/>
          <a:ext cx="1368152" cy="290123"/>
        </a:xfrm>
        <a:prstGeom xmlns:a="http://schemas.openxmlformats.org/drawingml/2006/main" prst="wedgeRoundRectCallout">
          <a:avLst>
            <a:gd name="adj1" fmla="val -60999"/>
            <a:gd name="adj2" fmla="val 19051"/>
            <a:gd name="adj3" fmla="val 16667"/>
          </a:avLst>
        </a:prstGeom>
        <a:solidFill xmlns:a="http://schemas.openxmlformats.org/drawingml/2006/main">
          <a:schemeClr val="accent1">
            <a:alpha val="6800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050" b="1" dirty="0">
              <a:solidFill>
                <a:schemeClr val="tx1"/>
              </a:solidFill>
            </a:rPr>
            <a:t>Juridiskās personas</a:t>
          </a:r>
        </a:p>
      </cdr:txBody>
    </cdr:sp>
  </cdr:relSizeAnchor>
  <cdr:relSizeAnchor xmlns:cdr="http://schemas.openxmlformats.org/drawingml/2006/chartDrawing">
    <cdr:from>
      <cdr:x>0.46596</cdr:x>
      <cdr:y>0.47599</cdr:y>
    </cdr:from>
    <cdr:to>
      <cdr:x>0.64851</cdr:x>
      <cdr:y>0.57399</cdr:y>
    </cdr:to>
    <cdr:sp macro="" textlink="">
      <cdr:nvSpPr>
        <cdr:cNvPr id="6" name="Rounded Rectangular Callout 5"/>
        <cdr:cNvSpPr/>
      </cdr:nvSpPr>
      <cdr:spPr>
        <a:xfrm xmlns:a="http://schemas.openxmlformats.org/drawingml/2006/main">
          <a:off x="4227285" y="1224136"/>
          <a:ext cx="1656184" cy="252028"/>
        </a:xfrm>
        <a:prstGeom xmlns:a="http://schemas.openxmlformats.org/drawingml/2006/main" prst="wedgeRoundRectCallout">
          <a:avLst>
            <a:gd name="adj1" fmla="val -117785"/>
            <a:gd name="adj2" fmla="val -19782"/>
            <a:gd name="adj3" fmla="val 16667"/>
          </a:avLst>
        </a:prstGeom>
        <a:solidFill xmlns:a="http://schemas.openxmlformats.org/drawingml/2006/main">
          <a:schemeClr val="accent1">
            <a:alpha val="7200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100" b="1" dirty="0">
              <a:solidFill>
                <a:schemeClr val="tx1"/>
              </a:solidFill>
            </a:rPr>
            <a:t>Reglamentētās profesijas</a:t>
          </a:r>
        </a:p>
        <a:p xmlns:a="http://schemas.openxmlformats.org/drawingml/2006/main">
          <a:endParaRPr lang="en-US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0.46668</cdr:x>
      <cdr:y>0.47599</cdr:y>
    </cdr:from>
    <cdr:to>
      <cdr:x>0.64923</cdr:x>
      <cdr:y>0.57399</cdr:y>
    </cdr:to>
    <cdr:sp macro="" textlink="">
      <cdr:nvSpPr>
        <cdr:cNvPr id="7" name="Rounded Rectangular Callout 6"/>
        <cdr:cNvSpPr/>
      </cdr:nvSpPr>
      <cdr:spPr>
        <a:xfrm xmlns:a="http://schemas.openxmlformats.org/drawingml/2006/main">
          <a:off x="4233841" y="1224136"/>
          <a:ext cx="1656184" cy="252028"/>
        </a:xfrm>
        <a:prstGeom xmlns:a="http://schemas.openxmlformats.org/drawingml/2006/main" prst="wedgeRoundRectCallout">
          <a:avLst>
            <a:gd name="adj1" fmla="val 5410"/>
            <a:gd name="adj2" fmla="val 110182"/>
            <a:gd name="adj3" fmla="val 16667"/>
          </a:avLst>
        </a:prstGeom>
        <a:solidFill xmlns:a="http://schemas.openxmlformats.org/drawingml/2006/main">
          <a:schemeClr val="accent1">
            <a:alpha val="72000"/>
          </a:schemeClr>
        </a:solidFill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100" b="1" dirty="0">
              <a:solidFill>
                <a:schemeClr val="tx1"/>
              </a:solidFill>
            </a:rPr>
            <a:t>Reglamentētās profesijas</a:t>
          </a:r>
        </a:p>
        <a:p xmlns:a="http://schemas.openxmlformats.org/drawingml/2006/main"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0.00857</cdr:x>
      <cdr:y>0.0198</cdr:y>
    </cdr:from>
    <cdr:to>
      <cdr:x>0.12719</cdr:x>
      <cdr:y>0.33914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807" y="45295"/>
          <a:ext cx="1008112" cy="730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800" b="1" dirty="0"/>
            <a:t>Vecuma grupa</a:t>
          </a:r>
          <a:endParaRPr lang="en-GB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0.89167</cdr:x>
      <cdr:y>0.72947</cdr:y>
    </cdr:from>
    <cdr:to>
      <cdr:x>1</cdr:x>
      <cdr:y>0.80675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7704854" y="3398661"/>
          <a:ext cx="936105" cy="36004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C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  <cdr:relSizeAnchor xmlns:cdr="http://schemas.openxmlformats.org/drawingml/2006/chartDrawing">
    <cdr:from>
      <cdr:x>0.89167</cdr:x>
      <cdr:y>0.29672</cdr:y>
    </cdr:from>
    <cdr:to>
      <cdr:x>1</cdr:x>
      <cdr:y>0.374</cdr:y>
    </cdr:to>
    <cdr:sp macro="" textlink="">
      <cdr:nvSpPr>
        <cdr:cNvPr id="3" name="Rounded Rectangle 2"/>
        <cdr:cNvSpPr/>
      </cdr:nvSpPr>
      <cdr:spPr>
        <a:xfrm xmlns:a="http://schemas.openxmlformats.org/drawingml/2006/main">
          <a:off x="7704855" y="1382437"/>
          <a:ext cx="936105" cy="36004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C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0.63934</cdr:x>
      <cdr:y>0.61673</cdr:y>
    </cdr:from>
    <cdr:to>
      <cdr:x>0.90164</cdr:x>
      <cdr:y>0.87777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808312" y="1090710"/>
          <a:ext cx="115212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400" b="1" dirty="0"/>
            <a:t>80%</a:t>
          </a:r>
          <a:endParaRPr lang="en-GB" sz="2400" b="1" dirty="0"/>
        </a:p>
      </cdr:txBody>
    </cdr:sp>
  </cdr:relSizeAnchor>
  <cdr:relSizeAnchor xmlns:cdr="http://schemas.openxmlformats.org/drawingml/2006/chartDrawing">
    <cdr:from>
      <cdr:x>0.45902</cdr:x>
      <cdr:y>0.4766</cdr:y>
    </cdr:from>
    <cdr:to>
      <cdr:x>0.95082</cdr:x>
      <cdr:y>0.6485</cdr:y>
    </cdr:to>
    <cdr:sp macro="" textlink="">
      <cdr:nvSpPr>
        <cdr:cNvPr id="3" name="Left Brace 2"/>
        <cdr:cNvSpPr/>
      </cdr:nvSpPr>
      <cdr:spPr>
        <a:xfrm xmlns:a="http://schemas.openxmlformats.org/drawingml/2006/main" rot="16200000">
          <a:off x="2944344" y="-85228"/>
          <a:ext cx="304001" cy="2160241"/>
        </a:xfrm>
        <a:prstGeom xmlns:a="http://schemas.openxmlformats.org/drawingml/2006/main" prst="leftBrace">
          <a:avLst>
            <a:gd name="adj1" fmla="val 8333"/>
            <a:gd name="adj2" fmla="val 493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0.65574</cdr:x>
      <cdr:y>0.63323</cdr:y>
    </cdr:from>
    <cdr:to>
      <cdr:x>0.91803</cdr:x>
      <cdr:y>0.89673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880320" y="1109473"/>
          <a:ext cx="115212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lv-LV" sz="2400" b="1" dirty="0"/>
            <a:t>88%</a:t>
          </a:r>
          <a:endParaRPr lang="en-GB" sz="2400" b="1" dirty="0"/>
        </a:p>
      </cdr:txBody>
    </cdr:sp>
  </cdr:relSizeAnchor>
  <cdr:relSizeAnchor xmlns:cdr="http://schemas.openxmlformats.org/drawingml/2006/chartDrawing">
    <cdr:from>
      <cdr:x>0.59016</cdr:x>
      <cdr:y>0.51091</cdr:y>
    </cdr:from>
    <cdr:to>
      <cdr:x>0.91803</cdr:x>
      <cdr:y>0.68442</cdr:y>
    </cdr:to>
    <cdr:sp macro="" textlink="">
      <cdr:nvSpPr>
        <cdr:cNvPr id="3" name="Left Brace 2"/>
        <cdr:cNvSpPr/>
      </cdr:nvSpPr>
      <cdr:spPr>
        <a:xfrm xmlns:a="http://schemas.openxmlformats.org/drawingml/2006/main" rot="16200000">
          <a:off x="3160368" y="327076"/>
          <a:ext cx="304001" cy="1440162"/>
        </a:xfrm>
        <a:prstGeom xmlns:a="http://schemas.openxmlformats.org/drawingml/2006/main" prst="leftBrace">
          <a:avLst>
            <a:gd name="adj1" fmla="val 8333"/>
            <a:gd name="adj2" fmla="val 493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0.66937</cdr:x>
      <cdr:y>0.63726</cdr:y>
    </cdr:from>
    <cdr:to>
      <cdr:x>0.92136</cdr:x>
      <cdr:y>0.9044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3060340" y="1101315"/>
          <a:ext cx="115212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400" b="1" dirty="0"/>
            <a:t>81%</a:t>
          </a:r>
          <a:endParaRPr lang="en-GB" sz="2400" b="1" dirty="0"/>
        </a:p>
      </cdr:txBody>
    </cdr:sp>
  </cdr:relSizeAnchor>
  <cdr:relSizeAnchor xmlns:cdr="http://schemas.openxmlformats.org/drawingml/2006/chartDrawing">
    <cdr:from>
      <cdr:x>0.5796</cdr:x>
      <cdr:y>0.52762</cdr:y>
    </cdr:from>
    <cdr:to>
      <cdr:x>0.89459</cdr:x>
      <cdr:y>0.70353</cdr:y>
    </cdr:to>
    <cdr:sp macro="" textlink="">
      <cdr:nvSpPr>
        <cdr:cNvPr id="3" name="Left Brace 2"/>
        <cdr:cNvSpPr/>
      </cdr:nvSpPr>
      <cdr:spPr>
        <a:xfrm xmlns:a="http://schemas.openxmlformats.org/drawingml/2006/main" rot="16200000">
          <a:off x="3217993" y="343757"/>
          <a:ext cx="304001" cy="1440162"/>
        </a:xfrm>
        <a:prstGeom xmlns:a="http://schemas.openxmlformats.org/drawingml/2006/main" prst="leftBrace">
          <a:avLst>
            <a:gd name="adj1" fmla="val 8333"/>
            <a:gd name="adj2" fmla="val 493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0.71667</cdr:x>
      <cdr:y>0.63726</cdr:y>
    </cdr:from>
    <cdr:to>
      <cdr:x>0.98333</cdr:x>
      <cdr:y>0.9044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3096344" y="1101315"/>
          <a:ext cx="115212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400" b="1" dirty="0"/>
            <a:t>90%</a:t>
          </a:r>
          <a:endParaRPr lang="en-GB" sz="2400" b="1" dirty="0"/>
        </a:p>
      </cdr:txBody>
    </cdr:sp>
  </cdr:relSizeAnchor>
  <cdr:relSizeAnchor xmlns:cdr="http://schemas.openxmlformats.org/drawingml/2006/chartDrawing">
    <cdr:from>
      <cdr:x>0.62167</cdr:x>
      <cdr:y>0.52762</cdr:y>
    </cdr:from>
    <cdr:to>
      <cdr:x>0.955</cdr:x>
      <cdr:y>0.70353</cdr:y>
    </cdr:to>
    <cdr:sp macro="" textlink="">
      <cdr:nvSpPr>
        <cdr:cNvPr id="3" name="Left Brace 2"/>
        <cdr:cNvSpPr/>
      </cdr:nvSpPr>
      <cdr:spPr>
        <a:xfrm xmlns:a="http://schemas.openxmlformats.org/drawingml/2006/main" rot="16200000">
          <a:off x="3253997" y="343757"/>
          <a:ext cx="304001" cy="1440162"/>
        </a:xfrm>
        <a:prstGeom xmlns:a="http://schemas.openxmlformats.org/drawingml/2006/main" prst="leftBrace">
          <a:avLst>
            <a:gd name="adj1" fmla="val 8333"/>
            <a:gd name="adj2" fmla="val 493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0.69205</cdr:x>
      <cdr:y>0.57457</cdr:y>
    </cdr:from>
    <cdr:to>
      <cdr:x>0.94405</cdr:x>
      <cdr:y>0.83388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3164065" y="1022922"/>
          <a:ext cx="115212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400" b="1" dirty="0"/>
            <a:t>84%</a:t>
          </a:r>
          <a:endParaRPr lang="en-GB" sz="2400" b="1" dirty="0"/>
        </a:p>
      </cdr:txBody>
    </cdr:sp>
  </cdr:relSizeAnchor>
  <cdr:relSizeAnchor xmlns:cdr="http://schemas.openxmlformats.org/drawingml/2006/chartDrawing">
    <cdr:from>
      <cdr:x>0.58712</cdr:x>
      <cdr:y>0.48087</cdr:y>
    </cdr:from>
    <cdr:to>
      <cdr:x>0.90212</cdr:x>
      <cdr:y>0.65163</cdr:y>
    </cdr:to>
    <cdr:sp macro="" textlink="">
      <cdr:nvSpPr>
        <cdr:cNvPr id="3" name="Left Brace 2"/>
        <cdr:cNvSpPr/>
      </cdr:nvSpPr>
      <cdr:spPr>
        <a:xfrm xmlns:a="http://schemas.openxmlformats.org/drawingml/2006/main" rot="16200000">
          <a:off x="3252411" y="288030"/>
          <a:ext cx="304001" cy="1440162"/>
        </a:xfrm>
        <a:prstGeom xmlns:a="http://schemas.openxmlformats.org/drawingml/2006/main" prst="leftBrace">
          <a:avLst>
            <a:gd name="adj1" fmla="val 8333"/>
            <a:gd name="adj2" fmla="val 493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0.70928</cdr:x>
      <cdr:y>0.57716</cdr:y>
    </cdr:from>
    <cdr:to>
      <cdr:x>0.88156</cdr:x>
      <cdr:y>0.71949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743400" y="1872208"/>
          <a:ext cx="115212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400" b="1" dirty="0"/>
            <a:t>83%</a:t>
          </a:r>
          <a:endParaRPr lang="en-GB" sz="2400" b="1" dirty="0"/>
        </a:p>
      </cdr:txBody>
    </cdr:sp>
  </cdr:relSizeAnchor>
  <cdr:relSizeAnchor xmlns:cdr="http://schemas.openxmlformats.org/drawingml/2006/chartDrawing">
    <cdr:from>
      <cdr:x>0.57254</cdr:x>
      <cdr:y>0.47435</cdr:y>
    </cdr:from>
    <cdr:to>
      <cdr:x>0.91386</cdr:x>
      <cdr:y>0.56807</cdr:y>
    </cdr:to>
    <cdr:sp macro="" textlink="">
      <cdr:nvSpPr>
        <cdr:cNvPr id="3" name="Left Brace 2"/>
        <cdr:cNvSpPr/>
      </cdr:nvSpPr>
      <cdr:spPr>
        <a:xfrm xmlns:a="http://schemas.openxmlformats.org/drawingml/2006/main" rot="16200000">
          <a:off x="4818234" y="549396"/>
          <a:ext cx="304001" cy="2282637"/>
        </a:xfrm>
        <a:prstGeom xmlns:a="http://schemas.openxmlformats.org/drawingml/2006/main" prst="leftBrace">
          <a:avLst>
            <a:gd name="adj1" fmla="val 8333"/>
            <a:gd name="adj2" fmla="val 49367"/>
          </a:avLst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0.00901</cdr:x>
      <cdr:y>0.03691</cdr:y>
    </cdr:from>
    <cdr:to>
      <cdr:x>0.1982</cdr:x>
      <cdr:y>0.36906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72008"/>
          <a:ext cx="151216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200" b="1" dirty="0"/>
            <a:t>Cik reizes pieprasījāt pakalpojumu?</a:t>
          </a:r>
          <a:endParaRPr lang="en-GB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51490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298" y="1"/>
            <a:ext cx="2951490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lv-LV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772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1" name="Google Shape;321;p18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18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0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2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7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8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0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3" name="Google Shape;4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2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4" name="Google Shape;444;p3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33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6" name="Google Shape;456;p34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34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1" name="Google Shape;471;p36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36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0" name="Google Shape;490;p35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1" name="Google Shape;491;p35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7" name="Google Shape;497;p37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8" name="Google Shape;498;p37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4" name="Google Shape;504;p38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p38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14" name="Google Shape;514;p39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p39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2" name="Google Shape;522;p40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p40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9" name="Google Shape;529;p41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0" name="Google Shape;530;p41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6" name="Google Shape;536;p42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7" name="Google Shape;537;p42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5" name="Google Shape;545;p4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43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3" name="Google Shape;553;p44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4" name="Google Shape;554;p44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4" name="Google Shape;564;p45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5" name="Google Shape;565;p45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2" name="Google Shape;572;p46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p46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79" name="Google Shape;579;p47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0" name="Google Shape;580;p47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9" name="Google Shape;589;p48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0" name="Google Shape;590;p48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1" name="Google Shape;601;p49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2" name="Google Shape;602;p49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8" name="Google Shape;608;p50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p50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6" name="Google Shape;616;p51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7" name="Google Shape;617;p51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27" name="Google Shape;627;p52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p52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9" name="Google Shape;639;p53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0" name="Google Shape;640;p53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6" name="Google Shape;646;p54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7" name="Google Shape;647;p54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7" name="Google Shape;657;p55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8" name="Google Shape;658;p55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66" name="Google Shape;666;p56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7" name="Google Shape;667;p56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75" name="Google Shape;675;p57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6" name="Google Shape;676;p57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2" name="Google Shape;682;p58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58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94" name="Google Shape;694;p59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5" name="Google Shape;695;p59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09" name="Google Shape;709;p72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72:notes"/>
          <p:cNvSpPr txBox="1">
            <a:spLocks noGrp="1"/>
          </p:cNvSpPr>
          <p:nvPr>
            <p:ph type="sldNum" idx="12"/>
          </p:nvPr>
        </p:nvSpPr>
        <p:spPr>
          <a:xfrm>
            <a:off x="3857298" y="9445389"/>
            <a:ext cx="2951490" cy="4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lv-LV"/>
              <a:t>56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907413" y="4721894"/>
            <a:ext cx="4993966" cy="447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/>
          <p:nvPr/>
        </p:nvSpPr>
        <p:spPr>
          <a:xfrm>
            <a:off x="381000" y="0"/>
            <a:ext cx="609600" cy="5143500"/>
          </a:xfrm>
          <a:prstGeom prst="rect">
            <a:avLst/>
          </a:prstGeom>
          <a:solidFill>
            <a:srgbClr val="EBEBEB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61"/>
          <p:cNvSpPr/>
          <p:nvPr/>
        </p:nvSpPr>
        <p:spPr>
          <a:xfrm>
            <a:off x="276228" y="0"/>
            <a:ext cx="104775" cy="5143500"/>
          </a:xfrm>
          <a:prstGeom prst="rect">
            <a:avLst/>
          </a:prstGeom>
          <a:solidFill>
            <a:srgbClr val="F2F2F2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61"/>
          <p:cNvSpPr/>
          <p:nvPr/>
        </p:nvSpPr>
        <p:spPr>
          <a:xfrm>
            <a:off x="990603" y="0"/>
            <a:ext cx="182563" cy="5143500"/>
          </a:xfrm>
          <a:prstGeom prst="rect">
            <a:avLst/>
          </a:prstGeom>
          <a:solidFill>
            <a:srgbClr val="F2F2F2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61"/>
          <p:cNvSpPr/>
          <p:nvPr/>
        </p:nvSpPr>
        <p:spPr>
          <a:xfrm>
            <a:off x="1141416" y="0"/>
            <a:ext cx="230187" cy="5143500"/>
          </a:xfrm>
          <a:prstGeom prst="rect">
            <a:avLst/>
          </a:prstGeom>
          <a:solidFill>
            <a:srgbClr val="F9F9F9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26;p61"/>
          <p:cNvCxnSpPr/>
          <p:nvPr/>
        </p:nvCxnSpPr>
        <p:spPr>
          <a:xfrm>
            <a:off x="106363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EBEBEB">
                <a:alpha val="72549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61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F9F9F9">
                <a:alpha val="82352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61"/>
          <p:cNvCxnSpPr/>
          <p:nvPr/>
        </p:nvCxnSpPr>
        <p:spPr>
          <a:xfrm>
            <a:off x="854075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61"/>
          <p:cNvCxnSpPr/>
          <p:nvPr/>
        </p:nvCxnSpPr>
        <p:spPr>
          <a:xfrm>
            <a:off x="1727200" y="0"/>
            <a:ext cx="0" cy="5143500"/>
          </a:xfrm>
          <a:prstGeom prst="straightConnector1">
            <a:avLst/>
          </a:prstGeom>
          <a:noFill/>
          <a:ln w="28575" cap="flat" cmpd="sng">
            <a:solidFill>
              <a:srgbClr val="EBEBEB">
                <a:alpha val="81568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61"/>
          <p:cNvCxnSpPr/>
          <p:nvPr/>
        </p:nvCxnSpPr>
        <p:spPr>
          <a:xfrm>
            <a:off x="106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61"/>
          <p:cNvCxnSpPr/>
          <p:nvPr/>
        </p:nvCxnSpPr>
        <p:spPr>
          <a:xfrm>
            <a:off x="9113838" y="0"/>
            <a:ext cx="0" cy="5143500"/>
          </a:xfrm>
          <a:prstGeom prst="straightConnector1">
            <a:avLst/>
          </a:prstGeom>
          <a:noFill/>
          <a:ln w="57150" cap="flat" cmpd="thickThin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61"/>
          <p:cNvSpPr/>
          <p:nvPr/>
        </p:nvSpPr>
        <p:spPr>
          <a:xfrm>
            <a:off x="1219200" y="0"/>
            <a:ext cx="76200" cy="5143500"/>
          </a:xfrm>
          <a:prstGeom prst="rect">
            <a:avLst/>
          </a:prstGeom>
          <a:solidFill>
            <a:srgbClr val="EBEBEB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61"/>
          <p:cNvSpPr/>
          <p:nvPr/>
        </p:nvSpPr>
        <p:spPr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1"/>
          <p:cNvSpPr/>
          <p:nvPr/>
        </p:nvSpPr>
        <p:spPr>
          <a:xfrm>
            <a:off x="1309688" y="3650457"/>
            <a:ext cx="641350" cy="4810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1"/>
          <p:cNvSpPr/>
          <p:nvPr/>
        </p:nvSpPr>
        <p:spPr>
          <a:xfrm>
            <a:off x="1090613" y="4125516"/>
            <a:ext cx="138112" cy="1023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1"/>
          <p:cNvSpPr/>
          <p:nvPr/>
        </p:nvSpPr>
        <p:spPr>
          <a:xfrm>
            <a:off x="1663700" y="4341020"/>
            <a:ext cx="274638" cy="205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1"/>
          <p:cNvSpPr/>
          <p:nvPr/>
        </p:nvSpPr>
        <p:spPr>
          <a:xfrm>
            <a:off x="1905003" y="3371850"/>
            <a:ext cx="365125" cy="2738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1"/>
          <p:cNvSpPr txBox="1">
            <a:spLocks noGrp="1"/>
          </p:cNvSpPr>
          <p:nvPr>
            <p:ph type="ctrTitle"/>
          </p:nvPr>
        </p:nvSpPr>
        <p:spPr>
          <a:xfrm>
            <a:off x="2286000" y="2343151"/>
            <a:ext cx="6172200" cy="142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1"/>
          <p:cNvSpPr txBox="1"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1"/>
          <p:cNvSpPr txBox="1">
            <a:spLocks noGrp="1"/>
          </p:cNvSpPr>
          <p:nvPr>
            <p:ph type="dt" idx="10"/>
          </p:nvPr>
        </p:nvSpPr>
        <p:spPr>
          <a:xfrm rot="5400000">
            <a:off x="8050213" y="833438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1"/>
          <p:cNvSpPr txBox="1">
            <a:spLocks noGrp="1"/>
          </p:cNvSpPr>
          <p:nvPr>
            <p:ph type="ftr" idx="11"/>
          </p:nvPr>
        </p:nvSpPr>
        <p:spPr>
          <a:xfrm rot="5400000">
            <a:off x="7534276" y="3088086"/>
            <a:ext cx="27432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1"/>
          <p:cNvSpPr txBox="1">
            <a:spLocks noGrp="1"/>
          </p:cNvSpPr>
          <p:nvPr>
            <p:ph type="sldNum" idx="12"/>
          </p:nvPr>
        </p:nvSpPr>
        <p:spPr>
          <a:xfrm>
            <a:off x="1325563" y="3696891"/>
            <a:ext cx="609600" cy="38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0"/>
          <p:cNvSpPr txBox="1">
            <a:spLocks noGrp="1"/>
          </p:cNvSpPr>
          <p:nvPr>
            <p:ph type="body" idx="1"/>
          </p:nvPr>
        </p:nvSpPr>
        <p:spPr>
          <a:xfrm rot="5400000">
            <a:off x="2363390" y="-706040"/>
            <a:ext cx="3655219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70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0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70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1"/>
          <p:cNvSpPr txBox="1">
            <a:spLocks noGrp="1"/>
          </p:cNvSpPr>
          <p:nvPr>
            <p:ph type="title"/>
          </p:nvPr>
        </p:nvSpPr>
        <p:spPr>
          <a:xfrm rot="5400000">
            <a:off x="5273278" y="1562102"/>
            <a:ext cx="4388644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71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1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1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2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2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48" name="Google Shape;48;p62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3"/>
          <p:cNvSpPr/>
          <p:nvPr/>
        </p:nvSpPr>
        <p:spPr>
          <a:xfrm>
            <a:off x="381000" y="0"/>
            <a:ext cx="609600" cy="5143500"/>
          </a:xfrm>
          <a:prstGeom prst="rect">
            <a:avLst/>
          </a:prstGeom>
          <a:solidFill>
            <a:srgbClr val="EBEBEB">
              <a:alpha val="5333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3"/>
          <p:cNvSpPr/>
          <p:nvPr/>
        </p:nvSpPr>
        <p:spPr>
          <a:xfrm>
            <a:off x="276228" y="0"/>
            <a:ext cx="104775" cy="5143500"/>
          </a:xfrm>
          <a:prstGeom prst="rect">
            <a:avLst/>
          </a:prstGeom>
          <a:solidFill>
            <a:srgbClr val="F2F2F2">
              <a:alpha val="3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3"/>
          <p:cNvSpPr/>
          <p:nvPr/>
        </p:nvSpPr>
        <p:spPr>
          <a:xfrm>
            <a:off x="990603" y="0"/>
            <a:ext cx="182563" cy="5143500"/>
          </a:xfrm>
          <a:prstGeom prst="rect">
            <a:avLst/>
          </a:prstGeom>
          <a:solidFill>
            <a:srgbClr val="F2F2F2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3"/>
          <p:cNvSpPr/>
          <p:nvPr/>
        </p:nvSpPr>
        <p:spPr>
          <a:xfrm>
            <a:off x="1141416" y="0"/>
            <a:ext cx="230187" cy="5143500"/>
          </a:xfrm>
          <a:prstGeom prst="rect">
            <a:avLst/>
          </a:prstGeom>
          <a:solidFill>
            <a:srgbClr val="F9F9F9">
              <a:alpha val="7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63"/>
          <p:cNvCxnSpPr/>
          <p:nvPr/>
        </p:nvCxnSpPr>
        <p:spPr>
          <a:xfrm>
            <a:off x="106363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EBEBEB">
                <a:alpha val="72549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63"/>
          <p:cNvCxnSpPr/>
          <p:nvPr/>
        </p:nvCxnSpPr>
        <p:spPr>
          <a:xfrm>
            <a:off x="914400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F9F9F9">
                <a:alpha val="82352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63"/>
          <p:cNvCxnSpPr/>
          <p:nvPr/>
        </p:nvCxnSpPr>
        <p:spPr>
          <a:xfrm>
            <a:off x="854075" y="0"/>
            <a:ext cx="0" cy="5143500"/>
          </a:xfrm>
          <a:prstGeom prst="straightConnector1">
            <a:avLst/>
          </a:prstGeom>
          <a:noFill/>
          <a:ln w="57150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63"/>
          <p:cNvCxnSpPr/>
          <p:nvPr/>
        </p:nvCxnSpPr>
        <p:spPr>
          <a:xfrm>
            <a:off x="1727200" y="0"/>
            <a:ext cx="0" cy="5143500"/>
          </a:xfrm>
          <a:prstGeom prst="straightConnector1">
            <a:avLst/>
          </a:prstGeom>
          <a:noFill/>
          <a:ln w="28575" cap="flat" cmpd="sng">
            <a:solidFill>
              <a:srgbClr val="EBEBEB">
                <a:alpha val="81568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63"/>
          <p:cNvCxnSpPr/>
          <p:nvPr/>
        </p:nvCxnSpPr>
        <p:spPr>
          <a:xfrm>
            <a:off x="10668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63"/>
          <p:cNvSpPr/>
          <p:nvPr/>
        </p:nvSpPr>
        <p:spPr>
          <a:xfrm>
            <a:off x="1219200" y="0"/>
            <a:ext cx="76200" cy="5143500"/>
          </a:xfrm>
          <a:prstGeom prst="rect">
            <a:avLst/>
          </a:prstGeom>
          <a:solidFill>
            <a:srgbClr val="EBEBEB">
              <a:alpha val="5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3"/>
          <p:cNvSpPr/>
          <p:nvPr/>
        </p:nvSpPr>
        <p:spPr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3"/>
          <p:cNvSpPr/>
          <p:nvPr/>
        </p:nvSpPr>
        <p:spPr>
          <a:xfrm>
            <a:off x="1323975" y="3650457"/>
            <a:ext cx="642938" cy="4810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3"/>
          <p:cNvSpPr/>
          <p:nvPr/>
        </p:nvSpPr>
        <p:spPr>
          <a:xfrm>
            <a:off x="1090613" y="4125516"/>
            <a:ext cx="138112" cy="1023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3"/>
          <p:cNvSpPr/>
          <p:nvPr/>
        </p:nvSpPr>
        <p:spPr>
          <a:xfrm>
            <a:off x="1663700" y="4343401"/>
            <a:ext cx="274638" cy="2059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3"/>
          <p:cNvSpPr/>
          <p:nvPr/>
        </p:nvSpPr>
        <p:spPr>
          <a:xfrm>
            <a:off x="1879603" y="3359945"/>
            <a:ext cx="365125" cy="27384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63"/>
          <p:cNvCxnSpPr/>
          <p:nvPr/>
        </p:nvCxnSpPr>
        <p:spPr>
          <a:xfrm>
            <a:off x="9097963" y="0"/>
            <a:ext cx="0" cy="5143500"/>
          </a:xfrm>
          <a:prstGeom prst="straightConnector1">
            <a:avLst/>
          </a:prstGeom>
          <a:noFill/>
          <a:ln w="57150" cap="flat" cmpd="thickThin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63"/>
          <p:cNvSpPr txBox="1">
            <a:spLocks noGrp="1"/>
          </p:cNvSpPr>
          <p:nvPr>
            <p:ph type="title"/>
          </p:nvPr>
        </p:nvSpPr>
        <p:spPr>
          <a:xfrm>
            <a:off x="2286000" y="2171701"/>
            <a:ext cx="6172200" cy="154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 Narrow"/>
              <a:buNone/>
              <a:defRPr sz="3000" b="1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3"/>
          <p:cNvSpPr txBox="1"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63"/>
          <p:cNvSpPr txBox="1">
            <a:spLocks noGrp="1"/>
          </p:cNvSpPr>
          <p:nvPr>
            <p:ph type="dt" idx="10"/>
          </p:nvPr>
        </p:nvSpPr>
        <p:spPr>
          <a:xfrm rot="5400000">
            <a:off x="8048625" y="829866"/>
            <a:ext cx="17145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3"/>
          <p:cNvSpPr txBox="1">
            <a:spLocks noGrp="1"/>
          </p:cNvSpPr>
          <p:nvPr>
            <p:ph type="ftr" idx="11"/>
          </p:nvPr>
        </p:nvSpPr>
        <p:spPr>
          <a:xfrm rot="5400000">
            <a:off x="7534276" y="3085705"/>
            <a:ext cx="2743200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3"/>
          <p:cNvSpPr txBox="1">
            <a:spLocks noGrp="1"/>
          </p:cNvSpPr>
          <p:nvPr>
            <p:ph type="sldNum" idx="12"/>
          </p:nvPr>
        </p:nvSpPr>
        <p:spPr>
          <a:xfrm>
            <a:off x="1339850" y="3696891"/>
            <a:ext cx="609600" cy="38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64"/>
          <p:cNvSpPr txBox="1">
            <a:spLocks noGrp="1"/>
          </p:cNvSpPr>
          <p:nvPr>
            <p:ph type="body" idx="2"/>
          </p:nvPr>
        </p:nvSpPr>
        <p:spPr>
          <a:xfrm>
            <a:off x="4270248" y="1200150"/>
            <a:ext cx="3657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4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4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4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5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5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3657600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5"/>
          <p:cNvSpPr txBox="1">
            <a:spLocks noGrp="1"/>
          </p:cNvSpPr>
          <p:nvPr>
            <p:ph type="body" idx="2"/>
          </p:nvPr>
        </p:nvSpPr>
        <p:spPr>
          <a:xfrm>
            <a:off x="4371975" y="1771650"/>
            <a:ext cx="3657600" cy="291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5"/>
          <p:cNvSpPr>
            <a:spLocks noGrp="1"/>
          </p:cNvSpPr>
          <p:nvPr>
            <p:ph type="body" idx="3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 Narrow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5"/>
          <p:cNvSpPr>
            <a:spLocks noGrp="1"/>
          </p:cNvSpPr>
          <p:nvPr>
            <p:ph type="body" idx="4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 Narrow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65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5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5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6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6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91" name="Google Shape;91;p66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7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7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7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68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EBEBEB">
                <a:alpha val="92549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68"/>
          <p:cNvCxnSpPr/>
          <p:nvPr/>
        </p:nvCxnSpPr>
        <p:spPr>
          <a:xfrm>
            <a:off x="62484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68"/>
          <p:cNvCxnSpPr/>
          <p:nvPr/>
        </p:nvCxnSpPr>
        <p:spPr>
          <a:xfrm>
            <a:off x="6192838" y="0"/>
            <a:ext cx="0" cy="51435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68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68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EBEBEB">
              <a:alpha val="8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68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68"/>
          <p:cNvSpPr/>
          <p:nvPr/>
        </p:nvSpPr>
        <p:spPr>
          <a:xfrm>
            <a:off x="8156578" y="4286251"/>
            <a:ext cx="549275" cy="4119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8"/>
          <p:cNvSpPr txBox="1"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 Narrow"/>
              <a:buNone/>
              <a:defRPr sz="2000" b="1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8"/>
          <p:cNvSpPr txBox="1">
            <a:spLocks noGrp="1"/>
          </p:cNvSpPr>
          <p:nvPr>
            <p:ph type="body" idx="1"/>
          </p:nvPr>
        </p:nvSpPr>
        <p:spPr>
          <a:xfrm>
            <a:off x="6812280" y="205740"/>
            <a:ext cx="1527048" cy="373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68"/>
          <p:cNvSpPr txBox="1">
            <a:spLocks noGrp="1"/>
          </p:cNvSpPr>
          <p:nvPr>
            <p:ph type="body" idx="2"/>
          </p:nvPr>
        </p:nvSpPr>
        <p:spPr>
          <a:xfrm>
            <a:off x="304800" y="205740"/>
            <a:ext cx="5638800" cy="4745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?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3pPr>
            <a:lvl4pPr marL="1828800" lvl="3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?"/>
              <a:defRPr/>
            </a:lvl4pPr>
            <a:lvl5pPr marL="2286000" lvl="4" indent="-30632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8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8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109" name="Google Shape;109;p68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69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69"/>
          <p:cNvSpPr/>
          <p:nvPr/>
        </p:nvSpPr>
        <p:spPr>
          <a:xfrm>
            <a:off x="8156578" y="4286251"/>
            <a:ext cx="549275" cy="4119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69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69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69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69"/>
          <p:cNvCxnSpPr/>
          <p:nvPr/>
        </p:nvCxnSpPr>
        <p:spPr>
          <a:xfrm>
            <a:off x="62484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7" name="Google Shape;117;p69"/>
          <p:cNvCxnSpPr/>
          <p:nvPr/>
        </p:nvCxnSpPr>
        <p:spPr>
          <a:xfrm>
            <a:off x="6192838" y="0"/>
            <a:ext cx="0" cy="51435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69"/>
          <p:cNvSpPr txBox="1"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 Narrow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9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8EA8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DCED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ABAC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BEBEB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 Narrow"/>
              <a:buChar char="•"/>
              <a:defRPr sz="1400" b="0" i="0" u="none" strike="noStrike" cap="small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1C1C1"/>
              </a:buClr>
              <a:buSzPts val="1400"/>
              <a:buFont typeface="Arial Narrow"/>
              <a:buChar char="•"/>
              <a:defRPr sz="1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20" name="Google Shape;120;p69"/>
          <p:cNvSpPr txBox="1">
            <a:spLocks noGrp="1"/>
          </p:cNvSpPr>
          <p:nvPr>
            <p:ph type="body" idx="1"/>
          </p:nvPr>
        </p:nvSpPr>
        <p:spPr>
          <a:xfrm>
            <a:off x="6765798" y="198596"/>
            <a:ext cx="1524000" cy="371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840"/>
              <a:buFont typeface="Arial Narrow"/>
              <a:buNone/>
              <a:defRPr sz="1200"/>
            </a:lvl1pPr>
            <a:lvl2pPr marL="914400" lvl="1" indent="-28956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Char char="?"/>
              <a:defRPr sz="1000"/>
            </a:lvl3pPr>
            <a:lvl4pPr marL="1828800" lvl="3" indent="-262889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40"/>
              <a:buChar char="?"/>
              <a:defRPr sz="900"/>
            </a:lvl4pPr>
            <a:lvl5pPr marL="2286000" lvl="4" indent="-267461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69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9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  <p:sp>
        <p:nvSpPr>
          <p:cNvPr id="123" name="Google Shape;123;p69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60"/>
          <p:cNvCxnSpPr/>
          <p:nvPr/>
        </p:nvCxnSpPr>
        <p:spPr>
          <a:xfrm>
            <a:off x="8763000" y="0"/>
            <a:ext cx="0" cy="5143500"/>
          </a:xfrm>
          <a:prstGeom prst="straightConnector1">
            <a:avLst/>
          </a:prstGeom>
          <a:noFill/>
          <a:ln w="38100" cap="flat" cmpd="sng">
            <a:solidFill>
              <a:srgbClr val="EBEBEB">
                <a:alpha val="92549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6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small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" name="Google Shape;12;p6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746760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68EA8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971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ADCED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97688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EAABAC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 Narrow"/>
              <a:buChar char="•"/>
              <a:defRPr sz="16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81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BEBEB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 Narrow"/>
              <a:buChar char="•"/>
              <a:defRPr sz="1400" b="0" i="0" u="none" strike="noStrike" cap="small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C1C1C1"/>
              </a:buClr>
              <a:buSzPts val="1400"/>
              <a:buFont typeface="Arial Narrow"/>
              <a:buChar char="•"/>
              <a:defRPr sz="1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dt" idx="10"/>
          </p:nvPr>
        </p:nvSpPr>
        <p:spPr>
          <a:xfrm rot="5400000">
            <a:off x="7840466" y="763390"/>
            <a:ext cx="150852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ftr" idx="11"/>
          </p:nvPr>
        </p:nvSpPr>
        <p:spPr>
          <a:xfrm rot="5400000">
            <a:off x="7389813" y="2757092"/>
            <a:ext cx="2400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5" name="Google Shape;15;p60"/>
          <p:cNvCxnSpPr/>
          <p:nvPr/>
        </p:nvCxnSpPr>
        <p:spPr>
          <a:xfrm>
            <a:off x="76200" y="0"/>
            <a:ext cx="0" cy="5143500"/>
          </a:xfrm>
          <a:prstGeom prst="straightConnector1">
            <a:avLst/>
          </a:prstGeom>
          <a:noFill/>
          <a:ln w="57150" cap="flat" cmpd="thickThin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60"/>
          <p:cNvCxnSpPr/>
          <p:nvPr/>
        </p:nvCxnSpPr>
        <p:spPr>
          <a:xfrm>
            <a:off x="8991600" y="0"/>
            <a:ext cx="0" cy="5143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60"/>
          <p:cNvSpPr/>
          <p:nvPr/>
        </p:nvSpPr>
        <p:spPr>
          <a:xfrm>
            <a:off x="8839200" y="0"/>
            <a:ext cx="304800" cy="5143500"/>
          </a:xfrm>
          <a:prstGeom prst="rect">
            <a:avLst/>
          </a:prstGeom>
          <a:solidFill>
            <a:srgbClr val="EBEBEB">
              <a:alpha val="8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60"/>
          <p:cNvCxnSpPr/>
          <p:nvPr/>
        </p:nvCxnSpPr>
        <p:spPr>
          <a:xfrm>
            <a:off x="8915400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60"/>
          <p:cNvSpPr/>
          <p:nvPr/>
        </p:nvSpPr>
        <p:spPr>
          <a:xfrm>
            <a:off x="8156578" y="4286251"/>
            <a:ext cx="549275" cy="4119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60"/>
          <p:cNvSpPr txBox="1">
            <a:spLocks noGrp="1"/>
          </p:cNvSpPr>
          <p:nvPr>
            <p:ph type="sldNum" idx="12"/>
          </p:nvPr>
        </p:nvSpPr>
        <p:spPr>
          <a:xfrm>
            <a:off x="8129588" y="4300538"/>
            <a:ext cx="609600" cy="39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chart" Target="../charts/chart24.xml"/><Relationship Id="rId7" Type="http://schemas.openxmlformats.org/officeDocument/2006/relationships/chart" Target="../charts/char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1835696" y="3883225"/>
            <a:ext cx="7056784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lv-LV" sz="3600" cap="none" dirty="0">
                <a:solidFill>
                  <a:srgbClr val="C9C9C9"/>
                </a:solidFill>
                <a:latin typeface="Calibri"/>
                <a:ea typeface="Calibri"/>
                <a:cs typeface="Calibri"/>
                <a:sym typeface="Calibri"/>
              </a:rPr>
              <a:t>Klientu aptauja 2021</a:t>
            </a:r>
            <a:endParaRPr sz="3600" dirty="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2" name="Google Shape;142;p1"/>
          <p:cNvCxnSpPr/>
          <p:nvPr/>
        </p:nvCxnSpPr>
        <p:spPr>
          <a:xfrm>
            <a:off x="1691680" y="3975498"/>
            <a:ext cx="0" cy="917972"/>
          </a:xfrm>
          <a:prstGeom prst="straightConnector1">
            <a:avLst/>
          </a:prstGeom>
          <a:noFill/>
          <a:ln w="12700" cap="flat" cmpd="sng">
            <a:solidFill>
              <a:srgbClr val="2B6B6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3" name="Google Shape;143;p1"/>
          <p:cNvPicPr preferRelativeResize="0"/>
          <p:nvPr/>
        </p:nvPicPr>
        <p:blipFill rotWithShape="1">
          <a:blip r:embed="rId4">
            <a:alphaModFix/>
          </a:blip>
          <a:srcRect l="23779" t="28391" r="11198" b="24627"/>
          <a:stretch/>
        </p:blipFill>
        <p:spPr>
          <a:xfrm>
            <a:off x="133918" y="3975497"/>
            <a:ext cx="1567714" cy="810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/>
          <p:nvPr/>
        </p:nvSpPr>
        <p:spPr>
          <a:xfrm>
            <a:off x="37050" y="27479"/>
            <a:ext cx="9721080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VZD.GOV.LV SAPROTAMĪBA PĒC VECUMA</a:t>
            </a:r>
            <a:endParaRPr sz="2000" b="1" i="0" u="none" strike="noStrike" cap="none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6" name="Google Shape;246;p10"/>
          <p:cNvGraphicFramePr/>
          <p:nvPr/>
        </p:nvGraphicFramePr>
        <p:xfrm>
          <a:off x="179512" y="627534"/>
          <a:ext cx="88569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7" name="Google Shape;247;p10"/>
          <p:cNvSpPr/>
          <p:nvPr/>
        </p:nvSpPr>
        <p:spPr>
          <a:xfrm rot="-6071994">
            <a:off x="618756" y="3206632"/>
            <a:ext cx="2195016" cy="202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/>
          <p:nvPr/>
        </p:nvSpPr>
        <p:spPr>
          <a:xfrm>
            <a:off x="35496" y="27479"/>
            <a:ext cx="9721080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VZD.GOV.LV SAPROTAMĪBA PAR PAKALPOJUMIEM</a:t>
            </a:r>
            <a:endParaRPr sz="2000" b="1" i="0" u="none" strike="noStrike" cap="none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2843808" y="4948594"/>
            <a:ext cx="632677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v-LV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«Neesmu pieprasījis» ir daži klienti, kas nav vēl paspējuši pieteikt pakalpojumu vai skatījušies informāciju.</a:t>
            </a:r>
            <a:endParaRPr sz="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7" name="Google Shape;267;p12"/>
          <p:cNvGraphicFramePr/>
          <p:nvPr/>
        </p:nvGraphicFramePr>
        <p:xfrm>
          <a:off x="0" y="455294"/>
          <a:ext cx="9144000" cy="4493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8" name="Google Shape;268;p12"/>
          <p:cNvSpPr/>
          <p:nvPr/>
        </p:nvSpPr>
        <p:spPr>
          <a:xfrm>
            <a:off x="1619672" y="3363838"/>
            <a:ext cx="1944216" cy="36004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/>
          <p:nvPr/>
        </p:nvSpPr>
        <p:spPr>
          <a:xfrm>
            <a:off x="179512" y="2859782"/>
            <a:ext cx="2808312" cy="36004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/>
          <p:nvPr/>
        </p:nvSpPr>
        <p:spPr>
          <a:xfrm>
            <a:off x="-107504" y="3867894"/>
            <a:ext cx="3023320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104036" y="4290975"/>
            <a:ext cx="3023320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/>
          <p:nvPr/>
        </p:nvSpPr>
        <p:spPr>
          <a:xfrm>
            <a:off x="35496" y="27479"/>
            <a:ext cx="9721080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VZD.GOV.LV SAPROTAMĪBA PĒC PIEPRASĪŠANAS BIEŽUMA</a:t>
            </a:r>
            <a:endParaRPr sz="2000" b="1" i="0" u="none" strike="noStrike" cap="none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3"/>
          <p:cNvSpPr txBox="1"/>
          <p:nvPr/>
        </p:nvSpPr>
        <p:spPr>
          <a:xfrm>
            <a:off x="2843808" y="4948594"/>
            <a:ext cx="632677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v-LV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«Neesmu pieprasījis» ir daži klienti, kas nav vēl paspējuši pieteikt pakalpojumu vai skatījušies informāciju.</a:t>
            </a:r>
            <a:endParaRPr sz="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8" name="Google Shape;278;p13"/>
          <p:cNvGraphicFramePr/>
          <p:nvPr/>
        </p:nvGraphicFramePr>
        <p:xfrm>
          <a:off x="251520" y="771524"/>
          <a:ext cx="8160960" cy="381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9" name="Google Shape;279;p13"/>
          <p:cNvSpPr/>
          <p:nvPr/>
        </p:nvSpPr>
        <p:spPr>
          <a:xfrm rot="-4538018">
            <a:off x="5338289" y="3114768"/>
            <a:ext cx="2215246" cy="1653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0" name="Google Shape;280;p13"/>
          <p:cNvSpPr/>
          <p:nvPr/>
        </p:nvSpPr>
        <p:spPr>
          <a:xfrm rot="-4538018">
            <a:off x="1446982" y="2674325"/>
            <a:ext cx="1209479" cy="13620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/>
          <p:nvPr/>
        </p:nvSpPr>
        <p:spPr>
          <a:xfrm>
            <a:off x="35496" y="27479"/>
            <a:ext cx="92890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SECINĀJUMI PAR VZD.GOV.LV SAPROTAMĪBU UN INFORMĀCIJAS PIETIEKAMĪBU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>
            <a:off x="467544" y="771550"/>
            <a:ext cx="84249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www.vzd.gov.lv pieejamā informācija ir saprotama un pietiekama 87% klientu: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Iestādes pārstāvji - 93%	Juridiska persona – 85%	Fiziska persona – 87%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Reglamentētās profesijas - 87%	Fiziskas personas pārstāvis 87%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Tikai 1% nesaprotama un 7% grūti saprotama - vairāk nesaprotama šķiet klientiem līdz 44 gadu vecumam. Lielākais īpatsvars, kad informācija ir nesaprotam ir citu, neklasificētu jautājumu gadījumos.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Daudz mazāk kā citos jautājumos, bet daudz neskaidrību parādās vēl par šiem pakalpojumiem: arhīva materiālu izsniegšana, kadastrālā uzmērīšana un kadastra datu reģistrācija/aktualizācija.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Klienti, kuri pieprasa pakalpojumu trīs un vairāk reizes, nedaudz biežāk saka, ka pakalpojumi ir drīzāk nesaprotami un viņiem arī ir zemākais vērtējumu īpatsvars «Pakalpojumi pilnīgi saprotami»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 Jo vecāka paaudze, jo vairāk atzīmē, ka informācija ir pilnībā saprotama. Klienti 61+ ir lielākais īpatsvars, kuriem informācija  pilnībā saprotama.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No klientu grupām pilnīgi saprotama informācija ir iestāžu pārstāvjiem, bet vislielākais īpatsvars ir reglamentēto profesiju pārstāvju vidū, kam ir pilnīgi saprotama informācija.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/>
          <p:nvPr/>
        </p:nvSpPr>
        <p:spPr>
          <a:xfrm>
            <a:off x="35496" y="27479"/>
            <a:ext cx="97210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WWW.KADASTRS.LV INFORMĀCIJAS SAPROTAMĪBA UN PIETIEKAMĪBA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0" name="Google Shape;310;p16"/>
          <p:cNvGraphicFramePr/>
          <p:nvPr/>
        </p:nvGraphicFramePr>
        <p:xfrm>
          <a:off x="1344258" y="856915"/>
          <a:ext cx="775612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1" name="Google Shape;311;p16"/>
          <p:cNvSpPr/>
          <p:nvPr/>
        </p:nvSpPr>
        <p:spPr>
          <a:xfrm rot="10800000" flipH="1">
            <a:off x="1259632" y="1914766"/>
            <a:ext cx="360040" cy="864097"/>
          </a:xfrm>
          <a:prstGeom prst="leftBrace">
            <a:avLst>
              <a:gd name="adj1" fmla="val 8333"/>
              <a:gd name="adj2" fmla="val 49367"/>
            </a:avLst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6"/>
          <p:cNvSpPr txBox="1"/>
          <p:nvPr/>
        </p:nvSpPr>
        <p:spPr>
          <a:xfrm flipH="1">
            <a:off x="31281" y="1962093"/>
            <a:ext cx="16561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lv-LV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91%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 txBox="1"/>
          <p:nvPr/>
        </p:nvSpPr>
        <p:spPr>
          <a:xfrm>
            <a:off x="35496" y="27479"/>
            <a:ext cx="9721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WWW.KADASTRS.LV SAPROTAMĪBA PĒC KLIENTU GRUPĀM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8" name="Google Shape;318;p17"/>
          <p:cNvGraphicFramePr/>
          <p:nvPr/>
        </p:nvGraphicFramePr>
        <p:xfrm>
          <a:off x="179513" y="397225"/>
          <a:ext cx="8640960" cy="465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8"/>
          <p:cNvSpPr txBox="1"/>
          <p:nvPr/>
        </p:nvSpPr>
        <p:spPr>
          <a:xfrm>
            <a:off x="35496" y="27479"/>
            <a:ext cx="9721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WWW.KADASTRS.LV SAPROTAMĪBA PĒC VECUMA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25" name="Google Shape;325;p18"/>
          <p:cNvGraphicFramePr/>
          <p:nvPr/>
        </p:nvGraphicFramePr>
        <p:xfrm>
          <a:off x="251520" y="427589"/>
          <a:ext cx="8784976" cy="469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6" name="Google Shape;326;p18"/>
          <p:cNvSpPr/>
          <p:nvPr/>
        </p:nvSpPr>
        <p:spPr>
          <a:xfrm>
            <a:off x="6618305" y="1851670"/>
            <a:ext cx="1266063" cy="50405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8"/>
          <p:cNvSpPr/>
          <p:nvPr/>
        </p:nvSpPr>
        <p:spPr>
          <a:xfrm>
            <a:off x="8100392" y="1855432"/>
            <a:ext cx="648072" cy="50405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8"/>
          <p:cNvSpPr/>
          <p:nvPr/>
        </p:nvSpPr>
        <p:spPr>
          <a:xfrm rot="-7269915">
            <a:off x="2308127" y="3551636"/>
            <a:ext cx="2215246" cy="1653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"/>
          <p:cNvSpPr txBox="1"/>
          <p:nvPr/>
        </p:nvSpPr>
        <p:spPr>
          <a:xfrm>
            <a:off x="35496" y="27479"/>
            <a:ext cx="9721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WWW.KADASTRS.LV SAPROTAMĪBA PĒC PAKALPOJUMA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9"/>
          <p:cNvSpPr txBox="1"/>
          <p:nvPr/>
        </p:nvSpPr>
        <p:spPr>
          <a:xfrm>
            <a:off x="2915816" y="4948014"/>
            <a:ext cx="632677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v-LV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«Neesmu pieprasījis» ir daži klienti, kas nav vēl paspējuši pieteikt pakalpojumu vai skatījušies informāciju.</a:t>
            </a:r>
            <a:endParaRPr sz="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5" name="Google Shape;335;p19"/>
          <p:cNvGraphicFramePr/>
          <p:nvPr/>
        </p:nvGraphicFramePr>
        <p:xfrm>
          <a:off x="27492" y="408319"/>
          <a:ext cx="9144000" cy="467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6" name="Google Shape;336;p19"/>
          <p:cNvSpPr/>
          <p:nvPr/>
        </p:nvSpPr>
        <p:spPr>
          <a:xfrm>
            <a:off x="7452320" y="2643758"/>
            <a:ext cx="1296144" cy="36004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2267744" y="4011910"/>
            <a:ext cx="2592288" cy="36004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8388424" y="4083917"/>
            <a:ext cx="755576" cy="27567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0"/>
          <p:cNvSpPr txBox="1"/>
          <p:nvPr/>
        </p:nvSpPr>
        <p:spPr>
          <a:xfrm>
            <a:off x="35496" y="27479"/>
            <a:ext cx="97210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WWW.KADASTRS.LV SAPROTAMĪBA PĒC PIEPRASĪŠANAS BIEŽUMA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0"/>
          <p:cNvSpPr txBox="1"/>
          <p:nvPr/>
        </p:nvSpPr>
        <p:spPr>
          <a:xfrm>
            <a:off x="2915816" y="4948014"/>
            <a:ext cx="632677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v-LV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«Neesmu pieprasījis» ir daži klienti, kas nav vēl paspējuši pieteikt pakalpojumu vai skatījušies informāciju.</a:t>
            </a:r>
            <a:endParaRPr sz="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5" name="Google Shape;345;p20"/>
          <p:cNvGraphicFramePr/>
          <p:nvPr/>
        </p:nvGraphicFramePr>
        <p:xfrm>
          <a:off x="107504" y="870856"/>
          <a:ext cx="8601067" cy="3933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6" name="Google Shape;346;p20"/>
          <p:cNvSpPr/>
          <p:nvPr/>
        </p:nvSpPr>
        <p:spPr>
          <a:xfrm rot="-4332667">
            <a:off x="7213103" y="2667901"/>
            <a:ext cx="941952" cy="185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7" name="Google Shape;347;p20"/>
          <p:cNvSpPr/>
          <p:nvPr/>
        </p:nvSpPr>
        <p:spPr>
          <a:xfrm rot="-3942699">
            <a:off x="3010955" y="2677279"/>
            <a:ext cx="941952" cy="1850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1"/>
          <p:cNvSpPr txBox="1"/>
          <p:nvPr/>
        </p:nvSpPr>
        <p:spPr>
          <a:xfrm>
            <a:off x="35496" y="27479"/>
            <a:ext cx="928903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SECINĀJUMI PAR KADASTRS.LV SAPROTAMĪBU UN INFORMĀCIJAS PIETIEKAMĪBU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1"/>
          <p:cNvSpPr txBox="1"/>
          <p:nvPr/>
        </p:nvSpPr>
        <p:spPr>
          <a:xfrm>
            <a:off x="467544" y="915566"/>
            <a:ext cx="80649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Kadastrs.lv pieejamā informācija ir saprotama un pietiekama 91% klientu.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Iestādes pārstāvji - 89%	Juridiska persona – 94%	Fiziska persona – 89%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Reglamentētās profesijas - 87%	Fiziskas personas pārstāvis - 95%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Tikai 1% nesaprotama un 6% drīzāk saprotama - vairāk nesaprotama šķiet jaunākiem klientiem vecumā līdz 25 gadiem. Šiem klientiem būtiski augstāks – divas reizes lielāks kā citām klientu grupām, ir «drīzāk nesaprotu» gadījumu skaits. Lielākais īpatsvars, kad informācija ir nesaprotama, arī ir citu - neklasificētu jautājumu gadījumos.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Klienti, kuri nedaudz biežāk uzrāda, ka informācija bija nesaprotama, bija reglamentētās profesijas un fiziskas personas.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Vislabāk saprotamā informācija ir par kadastrālo vērtēšanu.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Klienti, kuri pieprasa pakalpojumu trīs un vairāk reizes, biežāk saka, ka pakalpojumi ir pilnīgi saprotami un viņiem arī ir mazāks vērtējumu īpatsvars «Pakalpojumi pilnīgi nesaprotami»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Jo vecāka paaudze, jo vairāk atzīmē, ka informācija ir pilnībā saprotama. Klienti 61+ ir lielākais īpatsvars, kuriem informācija  pilnībā saprotama.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/>
        </p:nvSpPr>
        <p:spPr>
          <a:xfrm>
            <a:off x="1" y="27479"/>
            <a:ext cx="8412427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TEHNISKĀ INFORMĀCIJA</a:t>
            </a:r>
            <a:endParaRPr sz="2000" b="1" i="0" u="none" strike="noStrike" cap="none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179512" y="499380"/>
            <a:ext cx="511256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Kopējais aptaujāto klientu skaits: 3 293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0" name="Google Shape;150;p2"/>
          <p:cNvGraphicFramePr/>
          <p:nvPr/>
        </p:nvGraphicFramePr>
        <p:xfrm>
          <a:off x="4925867" y="2499742"/>
          <a:ext cx="3322850" cy="1143030"/>
        </p:xfrm>
        <a:graphic>
          <a:graphicData uri="http://schemas.openxmlformats.org/drawingml/2006/table">
            <a:tbl>
              <a:tblPr>
                <a:noFill/>
                <a:tableStyleId>{A5699EFC-26AD-4E82-A436-46F3A43B764D}</a:tableStyleId>
              </a:tblPr>
              <a:tblGrid>
                <a:gridCol w="267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būves/telpu grupas kadastrālo uzmērīšanu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39%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kadastra datu reģistrāciju / aktualizāciju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19%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kadastra informācijas izsniegšanu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17%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arhīva materiālu izsniegšanu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15%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Kadastrālo vērtēšanu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4%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cits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5%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1" name="Google Shape;151;p2"/>
          <p:cNvGraphicFramePr/>
          <p:nvPr/>
        </p:nvGraphicFramePr>
        <p:xfrm>
          <a:off x="2267744" y="3079024"/>
          <a:ext cx="2182000" cy="571515"/>
        </p:xfrm>
        <a:graphic>
          <a:graphicData uri="http://schemas.openxmlformats.org/drawingml/2006/table">
            <a:tbl>
              <a:tblPr>
                <a:noFill/>
                <a:tableStyleId>{A5699EFC-26AD-4E82-A436-46F3A43B764D}</a:tableStyleId>
              </a:tblPr>
              <a:tblGrid>
                <a:gridCol w="177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1 reizi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36%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2 reizes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26%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3 reizes un vairāk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35%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2" name="Google Shape;152;p2"/>
          <p:cNvSpPr/>
          <p:nvPr/>
        </p:nvSpPr>
        <p:spPr>
          <a:xfrm>
            <a:off x="222350" y="3063517"/>
            <a:ext cx="2593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Pēc pakalpojuma pieprasīšanas biežuma: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4932040" y="2263973"/>
            <a:ext cx="29209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Pēc pieprasītā pakalpojuma veida: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4" name="Google Shape;154;p2"/>
          <p:cNvGraphicFramePr/>
          <p:nvPr/>
        </p:nvGraphicFramePr>
        <p:xfrm>
          <a:off x="323528" y="3939901"/>
          <a:ext cx="3990850" cy="1114155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F4F4F4"/>
                    </a:gs>
                    <a:gs pos="30000">
                      <a:srgbClr val="F3F3F3"/>
                    </a:gs>
                    <a:gs pos="75000">
                      <a:srgbClr val="EDEDED"/>
                    </a:gs>
                    <a:gs pos="100000">
                      <a:srgbClr val="E8E8E8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tableStyleId>{37FCDE76-403D-4B75-B014-BD84C01F1F15}</a:tableStyleId>
              </a:tblPr>
              <a:tblGrid>
                <a:gridCol w="341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Fiziska persona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75" marR="3375" marT="33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77%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75" marR="3375" marT="337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Fiziskas personas pilnvarotā persona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75" marR="3375" marT="33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4%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75" marR="3375" marT="337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Juridiskas personas pārstāvis (SIA, AS, biedrība u.c.)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75" marR="3375" marT="33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14%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75" marR="3375" marT="337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Reglamentētas profesijas pārstāvis (notārs, advokāts, tiesu izpildītājs u.c.)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75" marR="3375" marT="33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1%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75" marR="3375" marT="337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Valsts/pašvaldības iestādes pārstāvis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75" marR="3375" marT="337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lv-LV" sz="1200" u="none" strike="noStrike" cap="none"/>
                        <a:t>3%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375" marR="3375" marT="337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5" name="Google Shape;155;p2"/>
          <p:cNvSpPr/>
          <p:nvPr/>
        </p:nvSpPr>
        <p:spPr>
          <a:xfrm>
            <a:off x="578850" y="3679557"/>
            <a:ext cx="36312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Sadalījums pa klientu grupām: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222350" y="1266895"/>
            <a:ext cx="8232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Metode: </a:t>
            </a: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klientiem izsūtītas e-pasta vēstules ar aicinājumu piedalīties aptaujā, kur pievienota saite uz aptauju.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 txBox="1"/>
          <p:nvPr/>
        </p:nvSpPr>
        <p:spPr>
          <a:xfrm>
            <a:off x="179512" y="933169"/>
            <a:ext cx="82329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Aptaujas periods: </a:t>
            </a: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18.02.2021 - 31.03.2021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222350" y="1923678"/>
            <a:ext cx="82329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Aptaujāto klientu raksturojošie parametri: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219367" y="2355726"/>
            <a:ext cx="15841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Pēc vecuma grupām: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0" name="Google Shape;160;p2"/>
          <p:cNvGraphicFramePr/>
          <p:nvPr/>
        </p:nvGraphicFramePr>
        <p:xfrm>
          <a:off x="1532108" y="2434456"/>
          <a:ext cx="2806700" cy="365750"/>
        </p:xfrm>
        <a:graphic>
          <a:graphicData uri="http://schemas.openxmlformats.org/drawingml/2006/table">
            <a:tbl>
              <a:tblPr>
                <a:noFill/>
                <a:tableStyleId>{A5699EFC-26AD-4E82-A436-46F3A43B764D}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b="1" u="none" strike="noStrike" cap="none"/>
                        <a:t>18 – 25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b="1" u="none" strike="noStrike" cap="none"/>
                        <a:t>26 – 44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b="1" u="none" strike="noStrike" cap="none"/>
                        <a:t>45 – 60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b="1" u="none" strike="noStrike" cap="none"/>
                        <a:t>61 un vairāk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1%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43%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38%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17%</a:t>
                      </a:r>
                      <a:endParaRPr sz="11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1" name="Google Shape;161;p2"/>
          <p:cNvGraphicFramePr/>
          <p:nvPr/>
        </p:nvGraphicFramePr>
        <p:xfrm>
          <a:off x="4925144" y="3987334"/>
          <a:ext cx="3098625" cy="1097250"/>
        </p:xfrm>
        <a:graphic>
          <a:graphicData uri="http://schemas.openxmlformats.org/drawingml/2006/table">
            <a:tbl>
              <a:tblPr>
                <a:noFill/>
                <a:tableStyleId>{37FCDE76-403D-4B75-B014-BD84C01F1F15}</a:tableStyleId>
              </a:tblPr>
              <a:tblGrid>
                <a:gridCol w="266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Klātienē klientu apkalpošanas centrā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38%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Elektroniski portālā www.kadastrs.lv;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25%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Elektroniski portālā www.latvija.lv,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15%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Elektroniski, nosūtot pieprasījumu pa e-pastu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15%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Elektroniski, izmantojot oficiālo e-adresi,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5%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Pa pastu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lv-LV" sz="1100" u="none" strike="noStrike" cap="none"/>
                        <a:t>3%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2" name="Google Shape;162;p2"/>
          <p:cNvSpPr/>
          <p:nvPr/>
        </p:nvSpPr>
        <p:spPr>
          <a:xfrm>
            <a:off x="4842009" y="3704133"/>
            <a:ext cx="36312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Sadalījums pa apkalpošanas kanāliem: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 txBox="1"/>
          <p:nvPr/>
        </p:nvSpPr>
        <p:spPr>
          <a:xfrm>
            <a:off x="35496" y="27479"/>
            <a:ext cx="9721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ĒRTĀKAIS KONSULTĀCIJAS SAŅEMŠANAS VEIDS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9" name="Google Shape;359;p22"/>
          <p:cNvGraphicFramePr/>
          <p:nvPr/>
        </p:nvGraphicFramePr>
        <p:xfrm>
          <a:off x="107504" y="771550"/>
          <a:ext cx="856895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 txBox="1"/>
          <p:nvPr/>
        </p:nvSpPr>
        <p:spPr>
          <a:xfrm>
            <a:off x="35496" y="27479"/>
            <a:ext cx="9721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ĒRTĀKA KONSULTĀCIJAS SAŅEMŠANA KLIENTU GRUPĀM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1" name="Google Shape;371;p24"/>
          <p:cNvGraphicFramePr/>
          <p:nvPr/>
        </p:nvGraphicFramePr>
        <p:xfrm>
          <a:off x="107504" y="523874"/>
          <a:ext cx="9036496" cy="442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2" name="Google Shape;372;p24"/>
          <p:cNvSpPr/>
          <p:nvPr/>
        </p:nvSpPr>
        <p:spPr>
          <a:xfrm>
            <a:off x="5652120" y="1563638"/>
            <a:ext cx="1689700" cy="252028"/>
          </a:xfrm>
          <a:prstGeom prst="wedgeRoundRectCallout">
            <a:avLst>
              <a:gd name="adj1" fmla="val -54099"/>
              <a:gd name="adj2" fmla="val 18124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Reglamentētās profesijas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3" name="Google Shape;373;p24"/>
          <p:cNvSpPr/>
          <p:nvPr/>
        </p:nvSpPr>
        <p:spPr>
          <a:xfrm>
            <a:off x="2483768" y="1363909"/>
            <a:ext cx="1728192" cy="290123"/>
          </a:xfrm>
          <a:prstGeom prst="wedgeRoundRectCallout">
            <a:avLst>
              <a:gd name="adj1" fmla="val 58022"/>
              <a:gd name="adj2" fmla="val -11526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Fiziskās personas pārstāvji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4"/>
          <p:cNvSpPr/>
          <p:nvPr/>
        </p:nvSpPr>
        <p:spPr>
          <a:xfrm>
            <a:off x="2195736" y="2283718"/>
            <a:ext cx="1728192" cy="290123"/>
          </a:xfrm>
          <a:prstGeom prst="wedgeRoundRectCallout">
            <a:avLst>
              <a:gd name="adj1" fmla="val 58022"/>
              <a:gd name="adj2" fmla="val -11526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Fiziskās personas pārstāvji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4"/>
          <p:cNvSpPr/>
          <p:nvPr/>
        </p:nvSpPr>
        <p:spPr>
          <a:xfrm>
            <a:off x="2195736" y="2283717"/>
            <a:ext cx="1728192" cy="290123"/>
          </a:xfrm>
          <a:prstGeom prst="wedgeRoundRectCallout">
            <a:avLst>
              <a:gd name="adj1" fmla="val 58812"/>
              <a:gd name="adj2" fmla="val 268370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Fiziskās personas pārstāvji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4"/>
          <p:cNvSpPr/>
          <p:nvPr/>
        </p:nvSpPr>
        <p:spPr>
          <a:xfrm>
            <a:off x="683568" y="3548721"/>
            <a:ext cx="1689700" cy="252028"/>
          </a:xfrm>
          <a:prstGeom prst="wedgeRoundRectCallout">
            <a:avLst>
              <a:gd name="adj1" fmla="val 54537"/>
              <a:gd name="adj2" fmla="val -22490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Reglamentētās profesijas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"/>
          <p:cNvSpPr txBox="1"/>
          <p:nvPr/>
        </p:nvSpPr>
        <p:spPr>
          <a:xfrm>
            <a:off x="35496" y="27479"/>
            <a:ext cx="9721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ĒRTĀKA KONSULTĀCIJAS SAŅEMŠANA PA VECUMIEM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8" name="Google Shape;38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0" y="700088"/>
            <a:ext cx="857250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/>
          <p:nvPr/>
        </p:nvSpPr>
        <p:spPr>
          <a:xfrm>
            <a:off x="35496" y="27479"/>
            <a:ext cx="9721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ĒRTĀKA KONSULTĀCIJAS SAŅEMŠANA PĒC PAKALPOJUMA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94" name="Google Shape;394;p27"/>
          <p:cNvGraphicFramePr/>
          <p:nvPr/>
        </p:nvGraphicFramePr>
        <p:xfrm>
          <a:off x="179512" y="405764"/>
          <a:ext cx="8928992" cy="4737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5" name="Google Shape;395;p27"/>
          <p:cNvSpPr/>
          <p:nvPr/>
        </p:nvSpPr>
        <p:spPr>
          <a:xfrm>
            <a:off x="6084168" y="1707654"/>
            <a:ext cx="1403648" cy="288032"/>
          </a:xfrm>
          <a:prstGeom prst="wedgeRoundRectCallout">
            <a:avLst>
              <a:gd name="adj1" fmla="val -43657"/>
              <a:gd name="adj2" fmla="val 117270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Kadastra informācija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7"/>
          <p:cNvSpPr/>
          <p:nvPr/>
        </p:nvSpPr>
        <p:spPr>
          <a:xfrm>
            <a:off x="3275856" y="2355726"/>
            <a:ext cx="936104" cy="288032"/>
          </a:xfrm>
          <a:prstGeom prst="wedgeRoundRectCallout">
            <a:avLst>
              <a:gd name="adj1" fmla="val 62172"/>
              <a:gd name="adj2" fmla="val -12314"/>
              <a:gd name="adj3" fmla="val 16667"/>
            </a:avLst>
          </a:prstGeom>
          <a:solidFill>
            <a:schemeClr val="accent1">
              <a:alpha val="74509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Citi jautājumi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97" name="Google Shape;397;p27"/>
          <p:cNvSpPr/>
          <p:nvPr/>
        </p:nvSpPr>
        <p:spPr>
          <a:xfrm>
            <a:off x="5580112" y="1197458"/>
            <a:ext cx="1656184" cy="284692"/>
          </a:xfrm>
          <a:prstGeom prst="wedgeRoundRectCallout">
            <a:avLst>
              <a:gd name="adj1" fmla="val -38442"/>
              <a:gd name="adj2" fmla="val 79105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Kadastrālā uzmērīšana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7"/>
          <p:cNvSpPr/>
          <p:nvPr/>
        </p:nvSpPr>
        <p:spPr>
          <a:xfrm>
            <a:off x="2627784" y="1053442"/>
            <a:ext cx="1403648" cy="428708"/>
          </a:xfrm>
          <a:prstGeom prst="wedgeRoundRectCallout">
            <a:avLst>
              <a:gd name="adj1" fmla="val 66700"/>
              <a:gd name="adj2" fmla="val -6814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Kadastrālā vērtēšana Kadastra informācija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7"/>
          <p:cNvSpPr/>
          <p:nvPr/>
        </p:nvSpPr>
        <p:spPr>
          <a:xfrm>
            <a:off x="4680520" y="3075806"/>
            <a:ext cx="1403648" cy="288032"/>
          </a:xfrm>
          <a:prstGeom prst="wedgeRoundRectCallout">
            <a:avLst>
              <a:gd name="adj1" fmla="val -55324"/>
              <a:gd name="adj2" fmla="val -16364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Kadastrālā vērtēšana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7"/>
          <p:cNvSpPr/>
          <p:nvPr/>
        </p:nvSpPr>
        <p:spPr>
          <a:xfrm>
            <a:off x="4471392" y="3435846"/>
            <a:ext cx="936104" cy="288032"/>
          </a:xfrm>
          <a:prstGeom prst="wedgeRoundRectCallout">
            <a:avLst>
              <a:gd name="adj1" fmla="val -58107"/>
              <a:gd name="adj2" fmla="val -28898"/>
              <a:gd name="adj3" fmla="val 16667"/>
            </a:avLst>
          </a:prstGeom>
          <a:solidFill>
            <a:schemeClr val="accent1">
              <a:alpha val="74509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Citi jautājumi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01" name="Google Shape;401;p27"/>
          <p:cNvSpPr/>
          <p:nvPr/>
        </p:nvSpPr>
        <p:spPr>
          <a:xfrm>
            <a:off x="1902755" y="3435846"/>
            <a:ext cx="1403648" cy="288032"/>
          </a:xfrm>
          <a:prstGeom prst="wedgeRoundRectCallout">
            <a:avLst>
              <a:gd name="adj1" fmla="val 43851"/>
              <a:gd name="adj2" fmla="val -101580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Kadastra informācija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8"/>
          <p:cNvSpPr txBox="1"/>
          <p:nvPr/>
        </p:nvSpPr>
        <p:spPr>
          <a:xfrm>
            <a:off x="35496" y="27479"/>
            <a:ext cx="9721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SECINĀJUMI: ĒRTĀKAIS KONSULTĀCIJAS SAŅEMŠANAS VEIDS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8"/>
          <p:cNvSpPr txBox="1"/>
          <p:nvPr/>
        </p:nvSpPr>
        <p:spPr>
          <a:xfrm>
            <a:off x="467544" y="915566"/>
            <a:ext cx="8352900" cy="466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Apkalpošana ir mazāk populāra klientu apkalpošanas centros</a:t>
            </a: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klienti dod priekšroku e-pastam un telefonam. Uz KAC vairāk vēlas doties Fizisko personu pilnvarotie pārstāvji, bet reglamentētās profesijas vairāk dod priekšroku apkalpošanai e-pastā un apkalpošana KAC ir vismazāk nepieciešama.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Apkalpošanu pa e-pastu izvēlas klientu grupa 61+, bet klienti vecumā no 18 līdz 44 gadiem vairāk vēlas apkalpošanu pa telefonu; šajā vecumā grupā e-pasts ir tikai kā 2. populārākā izvēle.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Apkalpošanu pa telefonu vismazāk vēlas klienti, kuri izmantojuši kadastra vērtēšanas un kadastra informācijas pakalpojumus, bet visvairāk vēlas tie, kuri izmantojuši kadastrālās uzmērīšanas pakalpojumus.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Apkalpošanu pa e-pastu vismazāk izvēlas citu jautājumu risināšanā, bet visvairāk - par kadastra informācijas pakalpojumiem.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Klienti klātienē vairāk vēlas konsultāciju citu jautājumu gadījumā un kadastrālās vērtēšanas gadījumos, bet visretāk vēlas doties uz KAC par kadastra informācijas pieprasīšanu.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/>
          <p:nvPr/>
        </p:nvSpPr>
        <p:spPr>
          <a:xfrm>
            <a:off x="35496" y="27479"/>
            <a:ext cx="9721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CIK BIEŽI PIEPRASA PAKALPOJUMUS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3" name="Google Shape;413;p29"/>
          <p:cNvGraphicFramePr/>
          <p:nvPr/>
        </p:nvGraphicFramePr>
        <p:xfrm>
          <a:off x="251520" y="555526"/>
          <a:ext cx="84969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0"/>
          <p:cNvSpPr txBox="1"/>
          <p:nvPr/>
        </p:nvSpPr>
        <p:spPr>
          <a:xfrm>
            <a:off x="35496" y="27479"/>
            <a:ext cx="9721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CIK BIEŽI PIEPRASA PAKALPOJUMUS: KLIENTU GRUPAS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9" name="Google Shape;419;p30"/>
          <p:cNvGraphicFramePr/>
          <p:nvPr/>
        </p:nvGraphicFramePr>
        <p:xfrm>
          <a:off x="107504" y="483518"/>
          <a:ext cx="9001000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0" name="Google Shape;420;p30"/>
          <p:cNvSpPr/>
          <p:nvPr/>
        </p:nvSpPr>
        <p:spPr>
          <a:xfrm rot="-7819672">
            <a:off x="4231203" y="3593180"/>
            <a:ext cx="2215246" cy="1653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5" name="Google Shape;425;p31"/>
          <p:cNvGraphicFramePr/>
          <p:nvPr/>
        </p:nvGraphicFramePr>
        <p:xfrm>
          <a:off x="107504" y="627534"/>
          <a:ext cx="87849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6" name="Google Shape;426;p31"/>
          <p:cNvSpPr txBox="1"/>
          <p:nvPr/>
        </p:nvSpPr>
        <p:spPr>
          <a:xfrm>
            <a:off x="35496" y="27479"/>
            <a:ext cx="97210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KĀ PAKALPOJUMUS PIEPRASA? 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2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KĀ PAKALPOJUMUS PIEPRASA? 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2" name="Google Shape;432;p32"/>
          <p:cNvGraphicFramePr/>
          <p:nvPr/>
        </p:nvGraphicFramePr>
        <p:xfrm>
          <a:off x="179512" y="539002"/>
          <a:ext cx="8784976" cy="4481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3" name="Google Shape;433;p32"/>
          <p:cNvSpPr/>
          <p:nvPr/>
        </p:nvSpPr>
        <p:spPr>
          <a:xfrm>
            <a:off x="6372200" y="1558462"/>
            <a:ext cx="2088232" cy="290123"/>
          </a:xfrm>
          <a:prstGeom prst="wedgeRoundRectCallout">
            <a:avLst>
              <a:gd name="adj1" fmla="val 12818"/>
              <a:gd name="adj2" fmla="val 94317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Fiziskās personas pārstāvji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2"/>
          <p:cNvSpPr/>
          <p:nvPr/>
        </p:nvSpPr>
        <p:spPr>
          <a:xfrm>
            <a:off x="7164288" y="2212755"/>
            <a:ext cx="1368152" cy="290123"/>
          </a:xfrm>
          <a:prstGeom prst="wedgeRoundRectCallout">
            <a:avLst>
              <a:gd name="adj1" fmla="val -58007"/>
              <a:gd name="adj2" fmla="val -44455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Fiziskās personas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32"/>
          <p:cNvSpPr/>
          <p:nvPr/>
        </p:nvSpPr>
        <p:spPr>
          <a:xfrm>
            <a:off x="2771800" y="2357816"/>
            <a:ext cx="1368152" cy="290123"/>
          </a:xfrm>
          <a:prstGeom prst="wedgeRoundRectCallout">
            <a:avLst>
              <a:gd name="adj1" fmla="val 33267"/>
              <a:gd name="adj2" fmla="val 73148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Fiziskās personas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32"/>
          <p:cNvSpPr/>
          <p:nvPr/>
        </p:nvSpPr>
        <p:spPr>
          <a:xfrm>
            <a:off x="4139952" y="2098107"/>
            <a:ext cx="1689700" cy="252028"/>
          </a:xfrm>
          <a:prstGeom prst="wedgeRoundRectCallout">
            <a:avLst>
              <a:gd name="adj1" fmla="val 44844"/>
              <a:gd name="adj2" fmla="val 104767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Reglamentētās profesijas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7" name="Google Shape;437;p32"/>
          <p:cNvSpPr/>
          <p:nvPr/>
        </p:nvSpPr>
        <p:spPr>
          <a:xfrm>
            <a:off x="4427984" y="3291830"/>
            <a:ext cx="1689700" cy="252028"/>
          </a:xfrm>
          <a:prstGeom prst="wedgeRoundRectCallout">
            <a:avLst>
              <a:gd name="adj1" fmla="val 18998"/>
              <a:gd name="adj2" fmla="val -90180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Reglamentētās profesijas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8" name="Google Shape;438;p32"/>
          <p:cNvSpPr/>
          <p:nvPr/>
        </p:nvSpPr>
        <p:spPr>
          <a:xfrm>
            <a:off x="4461500" y="3579862"/>
            <a:ext cx="1368152" cy="265557"/>
          </a:xfrm>
          <a:prstGeom prst="wedgeRoundRectCallout">
            <a:avLst>
              <a:gd name="adj1" fmla="val -31074"/>
              <a:gd name="adj2" fmla="val 73148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Fiziskās personas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32"/>
          <p:cNvSpPr/>
          <p:nvPr/>
        </p:nvSpPr>
        <p:spPr>
          <a:xfrm>
            <a:off x="6372200" y="4473580"/>
            <a:ext cx="1368152" cy="290123"/>
          </a:xfrm>
          <a:prstGeom prst="wedgeRoundRectCallout">
            <a:avLst>
              <a:gd name="adj1" fmla="val -58007"/>
              <a:gd name="adj2" fmla="val -44455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Juridiskās personas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2"/>
          <p:cNvSpPr/>
          <p:nvPr/>
        </p:nvSpPr>
        <p:spPr>
          <a:xfrm>
            <a:off x="4896036" y="2656401"/>
            <a:ext cx="1293286" cy="252028"/>
          </a:xfrm>
          <a:prstGeom prst="wedgeRoundRectCallout">
            <a:avLst>
              <a:gd name="adj1" fmla="val 82315"/>
              <a:gd name="adj2" fmla="val -138916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Iestādes pārstāvis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1" name="Google Shape;441;p32"/>
          <p:cNvSpPr/>
          <p:nvPr/>
        </p:nvSpPr>
        <p:spPr>
          <a:xfrm>
            <a:off x="4896036" y="2647939"/>
            <a:ext cx="1293286" cy="252028"/>
          </a:xfrm>
          <a:prstGeom prst="wedgeRoundRectCallout">
            <a:avLst>
              <a:gd name="adj1" fmla="val -30600"/>
              <a:gd name="adj2" fmla="val 77691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Iestādes pārstāvis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3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KĀ PAKALPOJUMUS PIEPRASA? 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8" name="Google Shape;448;p33"/>
          <p:cNvGraphicFramePr/>
          <p:nvPr/>
        </p:nvGraphicFramePr>
        <p:xfrm>
          <a:off x="323528" y="555526"/>
          <a:ext cx="8640960" cy="458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9" name="Google Shape;449;p33"/>
          <p:cNvSpPr/>
          <p:nvPr/>
        </p:nvSpPr>
        <p:spPr>
          <a:xfrm rot="-8116092">
            <a:off x="3792542" y="3875008"/>
            <a:ext cx="695282" cy="1162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0" name="Google Shape;450;p33"/>
          <p:cNvSpPr/>
          <p:nvPr/>
        </p:nvSpPr>
        <p:spPr>
          <a:xfrm rot="-9398702">
            <a:off x="4602075" y="4505003"/>
            <a:ext cx="695282" cy="1162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1" name="Google Shape;451;p33"/>
          <p:cNvSpPr/>
          <p:nvPr/>
        </p:nvSpPr>
        <p:spPr>
          <a:xfrm rot="1695990">
            <a:off x="3792542" y="2585439"/>
            <a:ext cx="695282" cy="1162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2" name="Google Shape;452;p33"/>
          <p:cNvSpPr/>
          <p:nvPr/>
        </p:nvSpPr>
        <p:spPr>
          <a:xfrm rot="-2033336">
            <a:off x="2745142" y="3115759"/>
            <a:ext cx="695282" cy="1162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3" name="Google Shape;453;p33"/>
          <p:cNvSpPr/>
          <p:nvPr/>
        </p:nvSpPr>
        <p:spPr>
          <a:xfrm>
            <a:off x="5436096" y="2167377"/>
            <a:ext cx="792088" cy="288032"/>
          </a:xfrm>
          <a:prstGeom prst="wedgeRoundRectCallout">
            <a:avLst>
              <a:gd name="adj1" fmla="val -5359"/>
              <a:gd name="adj2" fmla="val -72236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26-44 gadi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"/>
          <p:cNvSpPr txBox="1"/>
          <p:nvPr/>
        </p:nvSpPr>
        <p:spPr>
          <a:xfrm>
            <a:off x="1" y="27479"/>
            <a:ext cx="8412427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KĀ KLIENTI IEGŪST INFORMĀCIJU</a:t>
            </a:r>
            <a:endParaRPr sz="2000" b="1" i="0" u="none" strike="noStrike" cap="none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8" name="Google Shape;168;p3"/>
          <p:cNvGraphicFramePr/>
          <p:nvPr/>
        </p:nvGraphicFramePr>
        <p:xfrm>
          <a:off x="107504" y="627534"/>
          <a:ext cx="8613620" cy="4515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9" name="Google Shape;169;p3"/>
          <p:cNvSpPr/>
          <p:nvPr/>
        </p:nvSpPr>
        <p:spPr>
          <a:xfrm>
            <a:off x="2123728" y="411510"/>
            <a:ext cx="71287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Kā Jūs iegūstat informāciju par VZD pakalpojumiem?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5076056" y="3219822"/>
            <a:ext cx="3456384" cy="165618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 txBox="1"/>
          <p:nvPr/>
        </p:nvSpPr>
        <p:spPr>
          <a:xfrm>
            <a:off x="5292080" y="2883894"/>
            <a:ext cx="33843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79% klientu iegūst informāciju pa tiešo no VZD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 rot="10800000">
            <a:off x="3961779" y="915566"/>
            <a:ext cx="504056" cy="2408202"/>
          </a:xfrm>
          <a:prstGeom prst="leftBrace">
            <a:avLst>
              <a:gd name="adj1" fmla="val 8333"/>
              <a:gd name="adj2" fmla="val 49367"/>
            </a:avLst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/>
          <p:nvPr/>
        </p:nvSpPr>
        <p:spPr>
          <a:xfrm>
            <a:off x="4552940" y="1742911"/>
            <a:ext cx="41235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1/5 daļa klientu informāciju par VZD iegūst ārpus dienesta 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/>
          <p:nvPr/>
        </p:nvSpPr>
        <p:spPr>
          <a:xfrm rot="693839">
            <a:off x="2195736" y="2427734"/>
            <a:ext cx="3168352" cy="5760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FFC000"/>
            </a:solidFill>
            <a:prstDash val="dash"/>
            <a:round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KĀ PAKALPOJUMUS PIEPRASA? 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0" name="Google Shape;460;p34"/>
          <p:cNvGraphicFramePr/>
          <p:nvPr/>
        </p:nvGraphicFramePr>
        <p:xfrm>
          <a:off x="35496" y="413496"/>
          <a:ext cx="9108504" cy="4730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1" name="Google Shape;461;p34"/>
          <p:cNvSpPr/>
          <p:nvPr/>
        </p:nvSpPr>
        <p:spPr>
          <a:xfrm>
            <a:off x="3635896" y="3075806"/>
            <a:ext cx="936104" cy="288032"/>
          </a:xfrm>
          <a:prstGeom prst="wedgeRoundRectCallout">
            <a:avLst>
              <a:gd name="adj1" fmla="val -61023"/>
              <a:gd name="adj2" fmla="val 23223"/>
              <a:gd name="adj3" fmla="val 16667"/>
            </a:avLst>
          </a:prstGeom>
          <a:solidFill>
            <a:schemeClr val="accent1">
              <a:alpha val="74509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Citi jautājumi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2" name="Google Shape;462;p34"/>
          <p:cNvSpPr/>
          <p:nvPr/>
        </p:nvSpPr>
        <p:spPr>
          <a:xfrm>
            <a:off x="2574032" y="1722249"/>
            <a:ext cx="1403648" cy="258842"/>
          </a:xfrm>
          <a:prstGeom prst="wedgeRoundRectCallout">
            <a:avLst>
              <a:gd name="adj1" fmla="val 57463"/>
              <a:gd name="adj2" fmla="val -12087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Kadastra informācija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7416824" y="1267796"/>
            <a:ext cx="1403648" cy="286362"/>
          </a:xfrm>
          <a:prstGeom prst="wedgeRoundRectCallout">
            <a:avLst>
              <a:gd name="adj1" fmla="val -14488"/>
              <a:gd name="adj2" fmla="val 74364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Kadastrālā vērtēšana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4"/>
          <p:cNvSpPr/>
          <p:nvPr/>
        </p:nvSpPr>
        <p:spPr>
          <a:xfrm>
            <a:off x="7290556" y="1995686"/>
            <a:ext cx="1656184" cy="284692"/>
          </a:xfrm>
          <a:prstGeom prst="wedgeRoundRectCallout">
            <a:avLst>
              <a:gd name="adj1" fmla="val -55747"/>
              <a:gd name="adj2" fmla="val -9582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Kadastrālā uzmērīšana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4"/>
          <p:cNvSpPr/>
          <p:nvPr/>
        </p:nvSpPr>
        <p:spPr>
          <a:xfrm>
            <a:off x="4932040" y="2211710"/>
            <a:ext cx="1224136" cy="288032"/>
          </a:xfrm>
          <a:prstGeom prst="wedgeRoundRectCallout">
            <a:avLst>
              <a:gd name="adj1" fmla="val -29678"/>
              <a:gd name="adj2" fmla="val -71542"/>
              <a:gd name="adj3" fmla="val 16667"/>
            </a:avLst>
          </a:prstGeom>
          <a:solidFill>
            <a:schemeClr val="accent1">
              <a:alpha val="74509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Arhīva materiāli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66" name="Google Shape;466;p34"/>
          <p:cNvSpPr/>
          <p:nvPr/>
        </p:nvSpPr>
        <p:spPr>
          <a:xfrm>
            <a:off x="4860032" y="2528239"/>
            <a:ext cx="1656184" cy="284692"/>
          </a:xfrm>
          <a:prstGeom prst="wedgeRoundRectCallout">
            <a:avLst>
              <a:gd name="adj1" fmla="val -55747"/>
              <a:gd name="adj2" fmla="val -9582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Kadastrālā uzmērīšana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4"/>
          <p:cNvSpPr/>
          <p:nvPr/>
        </p:nvSpPr>
        <p:spPr>
          <a:xfrm>
            <a:off x="5594723" y="4107162"/>
            <a:ext cx="1403648" cy="258842"/>
          </a:xfrm>
          <a:prstGeom prst="wedgeRoundRectCallout">
            <a:avLst>
              <a:gd name="adj1" fmla="val 55518"/>
              <a:gd name="adj2" fmla="val 48548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Kadastra informācija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4"/>
          <p:cNvSpPr/>
          <p:nvPr/>
        </p:nvSpPr>
        <p:spPr>
          <a:xfrm>
            <a:off x="6998371" y="4587974"/>
            <a:ext cx="1224136" cy="288032"/>
          </a:xfrm>
          <a:prstGeom prst="wedgeRoundRectCallout">
            <a:avLst>
              <a:gd name="adj1" fmla="val -55320"/>
              <a:gd name="adj2" fmla="val -21790"/>
              <a:gd name="adj3" fmla="val 16667"/>
            </a:avLst>
          </a:prstGeom>
          <a:solidFill>
            <a:schemeClr val="accent1">
              <a:alpha val="74509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Arhīva materiāli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" name="Google Shape;474;p36"/>
          <p:cNvGraphicFramePr/>
          <p:nvPr/>
        </p:nvGraphicFramePr>
        <p:xfrm>
          <a:off x="4572000" y="3449064"/>
          <a:ext cx="4392488" cy="1768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5" name="Google Shape;475;p36"/>
          <p:cNvGraphicFramePr/>
          <p:nvPr/>
        </p:nvGraphicFramePr>
        <p:xfrm>
          <a:off x="4427984" y="315621"/>
          <a:ext cx="4392488" cy="175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6" name="Google Shape;476;p36"/>
          <p:cNvGraphicFramePr/>
          <p:nvPr/>
        </p:nvGraphicFramePr>
        <p:xfrm>
          <a:off x="179512" y="315621"/>
          <a:ext cx="4392488" cy="171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7" name="Google Shape;477;p36"/>
          <p:cNvGraphicFramePr/>
          <p:nvPr/>
        </p:nvGraphicFramePr>
        <p:xfrm>
          <a:off x="179512" y="1923678"/>
          <a:ext cx="457200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78" name="Google Shape;478;p36"/>
          <p:cNvGraphicFramePr/>
          <p:nvPr/>
        </p:nvGraphicFramePr>
        <p:xfrm>
          <a:off x="4499992" y="1753173"/>
          <a:ext cx="4320480" cy="1898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79" name="Google Shape;479;p36"/>
          <p:cNvGraphicFramePr/>
          <p:nvPr/>
        </p:nvGraphicFramePr>
        <p:xfrm>
          <a:off x="179512" y="3435846"/>
          <a:ext cx="4572000" cy="178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0" name="Google Shape;480;p36"/>
          <p:cNvSpPr/>
          <p:nvPr/>
        </p:nvSpPr>
        <p:spPr>
          <a:xfrm>
            <a:off x="3347864" y="891685"/>
            <a:ext cx="720080" cy="36004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6"/>
          <p:cNvSpPr/>
          <p:nvPr/>
        </p:nvSpPr>
        <p:spPr>
          <a:xfrm>
            <a:off x="2051720" y="2859782"/>
            <a:ext cx="432048" cy="216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6"/>
          <p:cNvSpPr/>
          <p:nvPr/>
        </p:nvSpPr>
        <p:spPr>
          <a:xfrm>
            <a:off x="1619672" y="3147814"/>
            <a:ext cx="432048" cy="216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6"/>
          <p:cNvSpPr/>
          <p:nvPr/>
        </p:nvSpPr>
        <p:spPr>
          <a:xfrm>
            <a:off x="107504" y="6870"/>
            <a:ext cx="62646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APKALPOŠANAS KANĀLU VĒRTĒJUMS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6"/>
          <p:cNvSpPr/>
          <p:nvPr/>
        </p:nvSpPr>
        <p:spPr>
          <a:xfrm>
            <a:off x="5806586" y="4443958"/>
            <a:ext cx="621366" cy="32664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6"/>
          <p:cNvSpPr/>
          <p:nvPr/>
        </p:nvSpPr>
        <p:spPr>
          <a:xfrm>
            <a:off x="5966858" y="1254766"/>
            <a:ext cx="432048" cy="216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6"/>
          <p:cNvSpPr txBox="1"/>
          <p:nvPr/>
        </p:nvSpPr>
        <p:spPr>
          <a:xfrm>
            <a:off x="2544147" y="1390005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lv-LV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6"/>
          <p:cNvSpPr/>
          <p:nvPr/>
        </p:nvSpPr>
        <p:spPr>
          <a:xfrm rot="-5400000">
            <a:off x="2711842" y="114688"/>
            <a:ext cx="304001" cy="2408202"/>
          </a:xfrm>
          <a:prstGeom prst="leftBrace">
            <a:avLst>
              <a:gd name="adj1" fmla="val 8333"/>
              <a:gd name="adj2" fmla="val 49367"/>
            </a:avLst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5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SECINĀJUMI: KĀ PIEPRASA PAKALPOJUMUS?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5"/>
          <p:cNvSpPr txBox="1"/>
          <p:nvPr/>
        </p:nvSpPr>
        <p:spPr>
          <a:xfrm>
            <a:off x="467544" y="627534"/>
            <a:ext cx="8352900" cy="51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KAC ir bijis klientu populārākais kanāls pakalpojumu pieprasīšanai, būtiski apsteidzot kadastrs.lv un Latvija.lv.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Visvairāk apmeklēt KAC izvēlējās klienti: Fiziskas personas un to pilnvarotie pārstāvji. KACos visvairāk pieprasītie pakalpojumi bija kadastrālā uzmērīšana un kadastrālā vērtēšana.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Pavisam reti, tikai dažos gadījumos – 2%, reglamentēto profesiju pārstāvji devās uz KAC. </a:t>
            </a:r>
            <a:r>
              <a:rPr lang="lv-LV" sz="1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Daudz biežāk uz KACiem dodas </a:t>
            </a: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juridiskās personas – 28%, bet visbiežāk izvēlās pieprasīt pakalpojumu KAC privātpersonas – 40%.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Iestāžu pārstāvju populārākais pakalpojumu pieprasīšanas veids bija e-pasts.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Reglamentētās profesijas un Juridiskās personas visvairāk izvēlās kadastrs.lv un visvairāk pieprasīja arhīva dokumentus un kadastra informāciju.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Latvija.lv ir populārāka privātpersonu vidū. E-adresi visvairāk izmanto reglamentētās profesijas  un iestāžu pārstāvju, bet daudz mazāk kā reglamentētās profesijas.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apkalpošanas kanāliem, klienti viszemāk vērtē apkalpošanu caur latvija.lv in pa pastu.</a:t>
            </a:r>
            <a:endParaRPr/>
          </a:p>
          <a:p>
            <a:pPr marL="342900" marR="0" lvl="0" indent="-241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7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SAŅEMŠANAS LAIKS 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1" name="Google Shape;501;p37"/>
          <p:cNvGraphicFramePr/>
          <p:nvPr/>
        </p:nvGraphicFramePr>
        <p:xfrm>
          <a:off x="1340768" y="843558"/>
          <a:ext cx="6687616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8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SAŅEMŠANAS LAIKS 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08" name="Google Shape;508;p38"/>
          <p:cNvGraphicFramePr/>
          <p:nvPr/>
        </p:nvGraphicFramePr>
        <p:xfrm>
          <a:off x="179512" y="627534"/>
          <a:ext cx="8264802" cy="414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9" name="Google Shape;509;p38"/>
          <p:cNvSpPr/>
          <p:nvPr/>
        </p:nvSpPr>
        <p:spPr>
          <a:xfrm>
            <a:off x="4067944" y="1635646"/>
            <a:ext cx="3024336" cy="36004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8"/>
          <p:cNvSpPr/>
          <p:nvPr/>
        </p:nvSpPr>
        <p:spPr>
          <a:xfrm>
            <a:off x="6539670" y="2283719"/>
            <a:ext cx="1056666" cy="28803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8"/>
          <p:cNvSpPr/>
          <p:nvPr/>
        </p:nvSpPr>
        <p:spPr>
          <a:xfrm>
            <a:off x="6799692" y="3371756"/>
            <a:ext cx="868652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SAŅEMŠANAS LAIKS 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18" name="Google Shape;518;p39"/>
          <p:cNvGraphicFramePr/>
          <p:nvPr/>
        </p:nvGraphicFramePr>
        <p:xfrm>
          <a:off x="35496" y="655543"/>
          <a:ext cx="9001000" cy="4487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9" name="Google Shape;519;p39"/>
          <p:cNvSpPr/>
          <p:nvPr/>
        </p:nvSpPr>
        <p:spPr>
          <a:xfrm>
            <a:off x="6876256" y="3507854"/>
            <a:ext cx="1512168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SAŅEMŠANAS LAIKS 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26" name="Google Shape;526;p40"/>
          <p:cNvGraphicFramePr/>
          <p:nvPr/>
        </p:nvGraphicFramePr>
        <p:xfrm>
          <a:off x="323528" y="427589"/>
          <a:ext cx="8352928" cy="452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SECINĀJUMI: PAKALPOJUMA SAŅEMŠANAS LAIKS 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1"/>
          <p:cNvSpPr txBox="1"/>
          <p:nvPr/>
        </p:nvSpPr>
        <p:spPr>
          <a:xfrm>
            <a:off x="503361" y="699542"/>
            <a:ext cx="8352900" cy="42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83% klienti ir apmierināti ar pakalpojuma saņemšanas laiku: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iestāžu pārstāvji 88%,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reglamentētās profesijas 71% 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juridiskās personas 83%,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fiziskās personas pārstāvis 78%,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fiziskās personas 83%.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 startAt="2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Reglamentētājām personām ir augstākais rādītājs, kad pilnīgi neapmierina pakalpojuma saņemšanas laiks. Fizisko personu pilnvarotiem pārstāvjiem ir paaugstināts “Drīzāk neapmierināja” atbilžu skaits, lielāks ir tikai reglamentētajām profesijām.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 startAt="2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Visvairāk “Drīzāk neapmierināja” un “Pilnīgi neapmierināja” vērtējumu skaits ir klientiem, kas pieprasīja, citus - neklasificētos jautājumus.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Vecumu grupās nav vērojamas atšķirības apmierinātībā par pakalpojuma izpildes laiku.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2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ATBILSTĪBA GAIDĪTĀJAM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0" name="Google Shape;540;p42"/>
          <p:cNvGraphicFramePr/>
          <p:nvPr/>
        </p:nvGraphicFramePr>
        <p:xfrm>
          <a:off x="1862768" y="555526"/>
          <a:ext cx="728123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1" name="Google Shape;541;p42"/>
          <p:cNvSpPr/>
          <p:nvPr/>
        </p:nvSpPr>
        <p:spPr>
          <a:xfrm rot="10800000" flipH="1">
            <a:off x="1444615" y="3291829"/>
            <a:ext cx="360040" cy="864097"/>
          </a:xfrm>
          <a:prstGeom prst="leftBrace">
            <a:avLst>
              <a:gd name="adj1" fmla="val 8333"/>
              <a:gd name="adj2" fmla="val 49367"/>
            </a:avLst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2"/>
          <p:cNvSpPr txBox="1"/>
          <p:nvPr/>
        </p:nvSpPr>
        <p:spPr>
          <a:xfrm flipH="1">
            <a:off x="308261" y="3363840"/>
            <a:ext cx="16561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lv-LV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43"/>
          <p:cNvSpPr txBox="1"/>
          <p:nvPr/>
        </p:nvSpPr>
        <p:spPr>
          <a:xfrm>
            <a:off x="35496" y="27479"/>
            <a:ext cx="90730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ATBILSTĪBA GAIDĪTĀJAM – KLIENTU GRUPAS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9" name="Google Shape;549;p43"/>
          <p:cNvGraphicFramePr/>
          <p:nvPr/>
        </p:nvGraphicFramePr>
        <p:xfrm>
          <a:off x="395536" y="555526"/>
          <a:ext cx="82809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0" name="Google Shape;550;p43"/>
          <p:cNvSpPr/>
          <p:nvPr/>
        </p:nvSpPr>
        <p:spPr>
          <a:xfrm>
            <a:off x="4067944" y="2355726"/>
            <a:ext cx="2664296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4"/>
          <p:cNvGraphicFramePr/>
          <p:nvPr/>
        </p:nvGraphicFramePr>
        <p:xfrm>
          <a:off x="-1016" y="411511"/>
          <a:ext cx="9145016" cy="4731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0" name="Google Shape;180;p4"/>
          <p:cNvSpPr/>
          <p:nvPr/>
        </p:nvSpPr>
        <p:spPr>
          <a:xfrm>
            <a:off x="6617973" y="4209932"/>
            <a:ext cx="576064" cy="1080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3393212" y="3075806"/>
            <a:ext cx="576064" cy="1080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6660232" y="4587974"/>
            <a:ext cx="576064" cy="10801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0" y="0"/>
            <a:ext cx="8412427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KĀ ATŠĶIRAS INFORMĀCIJAS IEGUVE PĒC VECUMA</a:t>
            </a:r>
            <a:endParaRPr sz="2000" b="1" i="0" u="none" strike="noStrike" cap="none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2555776" y="411510"/>
            <a:ext cx="6696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Kā Jūs iegūstat informāciju par VZD pakalpojumiem?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6" name="Google Shape;556;p44"/>
          <p:cNvGraphicFramePr/>
          <p:nvPr/>
        </p:nvGraphicFramePr>
        <p:xfrm>
          <a:off x="35496" y="371474"/>
          <a:ext cx="9108504" cy="4648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7" name="Google Shape;557;p44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ATBILSTĪBA GAIDĪTĀJAM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4"/>
          <p:cNvSpPr/>
          <p:nvPr/>
        </p:nvSpPr>
        <p:spPr>
          <a:xfrm>
            <a:off x="2627784" y="2139702"/>
            <a:ext cx="936104" cy="288032"/>
          </a:xfrm>
          <a:prstGeom prst="wedgeRoundRectCallout">
            <a:avLst>
              <a:gd name="adj1" fmla="val -59565"/>
              <a:gd name="adj2" fmla="val 6639"/>
              <a:gd name="adj3" fmla="val 16667"/>
            </a:avLst>
          </a:prstGeom>
          <a:solidFill>
            <a:schemeClr val="accent1">
              <a:alpha val="74509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Citi jautājumi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59" name="Google Shape;559;p44"/>
          <p:cNvSpPr/>
          <p:nvPr/>
        </p:nvSpPr>
        <p:spPr>
          <a:xfrm>
            <a:off x="3981833" y="3704304"/>
            <a:ext cx="1403648" cy="258842"/>
          </a:xfrm>
          <a:prstGeom prst="wedgeRoundRectCallout">
            <a:avLst>
              <a:gd name="adj1" fmla="val -18378"/>
              <a:gd name="adj2" fmla="val -91176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Kadastra informācija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44"/>
          <p:cNvSpPr/>
          <p:nvPr/>
        </p:nvSpPr>
        <p:spPr>
          <a:xfrm>
            <a:off x="2627784" y="2137223"/>
            <a:ext cx="936104" cy="288032"/>
          </a:xfrm>
          <a:prstGeom prst="wedgeRoundRectCallout">
            <a:avLst>
              <a:gd name="adj1" fmla="val 320955"/>
              <a:gd name="adj2" fmla="val 719751"/>
              <a:gd name="adj3" fmla="val 16667"/>
            </a:avLst>
          </a:prstGeom>
          <a:solidFill>
            <a:schemeClr val="accent1">
              <a:alpha val="74509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Citi jautājumi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61" name="Google Shape;561;p44"/>
          <p:cNvSpPr/>
          <p:nvPr/>
        </p:nvSpPr>
        <p:spPr>
          <a:xfrm>
            <a:off x="6300192" y="3845412"/>
            <a:ext cx="1403648" cy="258842"/>
          </a:xfrm>
          <a:prstGeom prst="wedgeRoundRectCallout">
            <a:avLst>
              <a:gd name="adj1" fmla="val -22753"/>
              <a:gd name="adj2" fmla="val 85457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Kadastra informācija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5"/>
          <p:cNvSpPr txBox="1"/>
          <p:nvPr/>
        </p:nvSpPr>
        <p:spPr>
          <a:xfrm>
            <a:off x="35496" y="27479"/>
            <a:ext cx="87849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ATBILSTĪBA GAIDĪTĀJAM – PIEPRASĪŠANAS BIEŽUMS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8" name="Google Shape;568;p45"/>
          <p:cNvGraphicFramePr/>
          <p:nvPr/>
        </p:nvGraphicFramePr>
        <p:xfrm>
          <a:off x="99060" y="843558"/>
          <a:ext cx="89458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9" name="Google Shape;569;p45"/>
          <p:cNvSpPr/>
          <p:nvPr/>
        </p:nvSpPr>
        <p:spPr>
          <a:xfrm rot="-7007795">
            <a:off x="4834194" y="3371008"/>
            <a:ext cx="2215246" cy="1653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6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ATBILSTĪBA GAIDĪTĀJAM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6"/>
          <p:cNvSpPr txBox="1"/>
          <p:nvPr/>
        </p:nvSpPr>
        <p:spPr>
          <a:xfrm>
            <a:off x="503361" y="699542"/>
            <a:ext cx="83529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 uzskata, ka pakalpojums atbilst tam, par ko vienojās: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iestāžu pārstāvji 97%,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reglamentētās profesijas 90% 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juridiskās personas 91%,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fiziskās personas pārstāvis 90%,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fiziskās personas 89%.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 startAt="2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Zemākie rādītāji ir gadījumos, kad klienti pieprasīja, citus - neklasificētos jautājumus.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 Klienti, kuri pieprasīja pakalpojumu mazāk reizes, ir vairāk “Pilnīgi apmierināti” ar gaidīto nekā klienti, kuri pieprasa vairākas reizes.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7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KADASTRS.LV LIETOŠANA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83" name="Google Shape;583;p47"/>
          <p:cNvGraphicFramePr/>
          <p:nvPr/>
        </p:nvGraphicFramePr>
        <p:xfrm>
          <a:off x="251520" y="555526"/>
          <a:ext cx="9289032" cy="1947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84" name="Google Shape;584;p47"/>
          <p:cNvGraphicFramePr/>
          <p:nvPr/>
        </p:nvGraphicFramePr>
        <p:xfrm>
          <a:off x="179512" y="2400300"/>
          <a:ext cx="8424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5" name="Google Shape;585;p47"/>
          <p:cNvSpPr/>
          <p:nvPr/>
        </p:nvSpPr>
        <p:spPr>
          <a:xfrm rot="-9268804">
            <a:off x="4834194" y="3371008"/>
            <a:ext cx="2215246" cy="1653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86" name="Google Shape;586;p47"/>
          <p:cNvSpPr/>
          <p:nvPr/>
        </p:nvSpPr>
        <p:spPr>
          <a:xfrm rot="-2462382">
            <a:off x="5483980" y="4315986"/>
            <a:ext cx="1212610" cy="15292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8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KADASTRS.LV LIETOŠANA – PĒC PAKALPOJUMA VEIDA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93" name="Google Shape;593;p48"/>
          <p:cNvGraphicFramePr/>
          <p:nvPr/>
        </p:nvGraphicFramePr>
        <p:xfrm>
          <a:off x="1" y="450656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94" name="Google Shape;594;p48"/>
          <p:cNvGraphicFramePr/>
          <p:nvPr/>
        </p:nvGraphicFramePr>
        <p:xfrm>
          <a:off x="1187624" y="3291830"/>
          <a:ext cx="7992888" cy="19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5" name="Google Shape;595;p48"/>
          <p:cNvSpPr/>
          <p:nvPr/>
        </p:nvSpPr>
        <p:spPr>
          <a:xfrm rot="-1741446">
            <a:off x="6153285" y="4301271"/>
            <a:ext cx="1733973" cy="14007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96" name="Google Shape;596;p48"/>
          <p:cNvSpPr/>
          <p:nvPr/>
        </p:nvSpPr>
        <p:spPr>
          <a:xfrm>
            <a:off x="5508104" y="1203598"/>
            <a:ext cx="3384376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8"/>
          <p:cNvSpPr/>
          <p:nvPr/>
        </p:nvSpPr>
        <p:spPr>
          <a:xfrm>
            <a:off x="2267744" y="1563638"/>
            <a:ext cx="5184576" cy="216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8"/>
          <p:cNvSpPr/>
          <p:nvPr/>
        </p:nvSpPr>
        <p:spPr>
          <a:xfrm>
            <a:off x="2195736" y="2643758"/>
            <a:ext cx="5184576" cy="216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9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SECINĀJUMI: KADASTRS.LV LIETOŠANA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9"/>
          <p:cNvSpPr txBox="1"/>
          <p:nvPr/>
        </p:nvSpPr>
        <p:spPr>
          <a:xfrm>
            <a:off x="503361" y="699542"/>
            <a:ext cx="83529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69% klientu lietoja kadastrs.lv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Visvairāk kadastrs.lv lieto klienti, kuri vairākas reizes pieprasa pakalpojumus:</a:t>
            </a: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</a:ext>
              </a:extLst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1reizi  pieprasīja 55% no klientiem caur kadastrs.lv</a:t>
            </a:r>
            <a:endParaRPr sz="12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</a:ext>
              </a:extLst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2 reizes pieprasīja 67% klientu,</a:t>
            </a:r>
            <a:endParaRPr sz="12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</a:ext>
              </a:extLst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-"/>
            </a:pPr>
            <a:r>
              <a:rPr lang="lv-LV" sz="14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&gt;3 reizes pieprasīja 86% klientu</a:t>
            </a:r>
            <a:endParaRPr sz="12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 startAt="3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Visvairāk vidēja paaudze izmanto kadastrs.lv: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18-25 gadi - 70%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26-44 gadi – 78%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45-60 gadi – 65%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60+ gadi – 54%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Retāk kadastrs.lv izmanto kadastrālās vērtēšanas gadījumā, biežāk kadastrālās informācijas izsniegšanas gadījumā un arhīva materiālu gadījumos.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0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SAŅEMŠANA KADASTRS.LV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12" name="Google Shape;612;p50"/>
          <p:cNvGraphicFramePr/>
          <p:nvPr/>
        </p:nvGraphicFramePr>
        <p:xfrm>
          <a:off x="179512" y="771550"/>
          <a:ext cx="8640960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13" name="Google Shape;613;p50"/>
          <p:cNvGraphicFramePr/>
          <p:nvPr/>
        </p:nvGraphicFramePr>
        <p:xfrm>
          <a:off x="179512" y="2283718"/>
          <a:ext cx="8964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1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SAŅEMŠANA KADASTRS.LV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20" name="Google Shape;620;p51"/>
          <p:cNvGraphicFramePr/>
          <p:nvPr/>
        </p:nvGraphicFramePr>
        <p:xfrm>
          <a:off x="40176" y="339502"/>
          <a:ext cx="9000999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1" name="Google Shape;621;p51"/>
          <p:cNvSpPr/>
          <p:nvPr/>
        </p:nvSpPr>
        <p:spPr>
          <a:xfrm>
            <a:off x="5944832" y="1059582"/>
            <a:ext cx="2880320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51"/>
          <p:cNvSpPr/>
          <p:nvPr/>
        </p:nvSpPr>
        <p:spPr>
          <a:xfrm>
            <a:off x="5726396" y="1934329"/>
            <a:ext cx="3240360" cy="57606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51"/>
          <p:cNvSpPr/>
          <p:nvPr/>
        </p:nvSpPr>
        <p:spPr>
          <a:xfrm>
            <a:off x="3784592" y="1419622"/>
            <a:ext cx="3096344" cy="50405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24" name="Google Shape;624;p51"/>
          <p:cNvGraphicFramePr/>
          <p:nvPr/>
        </p:nvGraphicFramePr>
        <p:xfrm>
          <a:off x="35496" y="2571750"/>
          <a:ext cx="9072282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push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0" name="Google Shape;630;p52"/>
          <p:cNvGraphicFramePr/>
          <p:nvPr/>
        </p:nvGraphicFramePr>
        <p:xfrm>
          <a:off x="0" y="2787774"/>
          <a:ext cx="9217024" cy="242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31" name="Google Shape;631;p52"/>
          <p:cNvGraphicFramePr/>
          <p:nvPr/>
        </p:nvGraphicFramePr>
        <p:xfrm>
          <a:off x="178713" y="427589"/>
          <a:ext cx="8498541" cy="2288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2" name="Google Shape;632;p52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PAKALPOJUMA SAŅEMŠANA KADASTRS.LV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52"/>
          <p:cNvSpPr/>
          <p:nvPr/>
        </p:nvSpPr>
        <p:spPr>
          <a:xfrm>
            <a:off x="971600" y="1779662"/>
            <a:ext cx="4464496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52"/>
          <p:cNvSpPr/>
          <p:nvPr/>
        </p:nvSpPr>
        <p:spPr>
          <a:xfrm rot="10800000" flipH="1">
            <a:off x="4319464" y="3507854"/>
            <a:ext cx="4645024" cy="216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52"/>
          <p:cNvSpPr/>
          <p:nvPr/>
        </p:nvSpPr>
        <p:spPr>
          <a:xfrm>
            <a:off x="3851920" y="1380363"/>
            <a:ext cx="4752528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52"/>
          <p:cNvSpPr/>
          <p:nvPr/>
        </p:nvSpPr>
        <p:spPr>
          <a:xfrm rot="10800000" flipH="1">
            <a:off x="4498976" y="4227934"/>
            <a:ext cx="4645024" cy="216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3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SECINĀJUMI: PAKALPOJUMA SAŅEMŠANA KADASTRS.LV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53"/>
          <p:cNvSpPr txBox="1"/>
          <p:nvPr/>
        </p:nvSpPr>
        <p:spPr>
          <a:xfrm>
            <a:off x="503350" y="699550"/>
            <a:ext cx="79773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54% klientu nelietoja kadastrs.lv sadaļu «Mans konts», jo lielākā daļa nezināja par tādu; vismazāk par to zina fiziskās personas un juridiskās personas.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Visvairāk to lieto reglamentētās profesijas un juridiskās personas. Iestāžu pārstāvji to lieto tādā pašā apjoma kā privātpersonas.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Vidējā paaudze (26-44 gadi) sadaļu «Mans konts» lieto visaktīvāk.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 startAt="3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Visretāk sadaļa «Mans konts» tiek izmantota citu, neklasificētu jautājumu risināšanā un kadastrālās vērtēšanas gadījumā.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 startAt="3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Visbiežāk izmanto arhīva materiālu, kadastrālās uzmērīšnas un kadastra informācijas pakalpojumu gadījumos.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/>
          <p:nvPr/>
        </p:nvSpPr>
        <p:spPr>
          <a:xfrm>
            <a:off x="0" y="0"/>
            <a:ext cx="84124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KĀ ATŠĶIRAS INFORMĀCIJAS IEGUVE KLIENTU GRUPĀS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0" name="Google Shape;190;p5"/>
          <p:cNvGraphicFramePr/>
          <p:nvPr/>
        </p:nvGraphicFramePr>
        <p:xfrm>
          <a:off x="103842" y="602226"/>
          <a:ext cx="8936315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1" name="Google Shape;191;p5"/>
          <p:cNvSpPr/>
          <p:nvPr/>
        </p:nvSpPr>
        <p:spPr>
          <a:xfrm>
            <a:off x="2915816" y="2114952"/>
            <a:ext cx="936104" cy="144016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3779912" y="1491630"/>
            <a:ext cx="1800200" cy="504056"/>
          </a:xfrm>
          <a:prstGeom prst="wedgeRoundRectCallout">
            <a:avLst>
              <a:gd name="adj1" fmla="val -28949"/>
              <a:gd name="adj2" fmla="val 91928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Iestāžu pārstāvji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Reglamentētās profesijas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1403648" y="3435846"/>
            <a:ext cx="1152128" cy="252028"/>
          </a:xfrm>
          <a:prstGeom prst="wedgeRoundRectCallout">
            <a:avLst>
              <a:gd name="adj1" fmla="val 27084"/>
              <a:gd name="adj2" fmla="val -93713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Iestāžu pārstāvji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7346796" y="3561860"/>
            <a:ext cx="1689700" cy="252028"/>
          </a:xfrm>
          <a:prstGeom prst="wedgeRoundRectCallout">
            <a:avLst>
              <a:gd name="adj1" fmla="val 23938"/>
              <a:gd name="adj2" fmla="val 120651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Reglamentētās profesijas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2175766" y="3867894"/>
            <a:ext cx="1689700" cy="252028"/>
          </a:xfrm>
          <a:prstGeom prst="wedgeRoundRectCallout">
            <a:avLst>
              <a:gd name="adj1" fmla="val 23036"/>
              <a:gd name="adj2" fmla="val -109133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Reglamentētās profesijas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724128" y="3219822"/>
            <a:ext cx="1152128" cy="252028"/>
          </a:xfrm>
          <a:prstGeom prst="wedgeRoundRectCallout">
            <a:avLst>
              <a:gd name="adj1" fmla="val -11805"/>
              <a:gd name="adj2" fmla="val 97974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Iestāžu pārstāvji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4572000" y="4295044"/>
            <a:ext cx="1368152" cy="252028"/>
          </a:xfrm>
          <a:prstGeom prst="wedgeRoundRectCallout">
            <a:avLst>
              <a:gd name="adj1" fmla="val 30552"/>
              <a:gd name="adj2" fmla="val -87969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Pilnvarotās personas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3995936" y="2787774"/>
            <a:ext cx="1368152" cy="436230"/>
          </a:xfrm>
          <a:prstGeom prst="wedgeRoundRectCallout">
            <a:avLst>
              <a:gd name="adj1" fmla="val -11805"/>
              <a:gd name="adj2" fmla="val 97974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Fiziskās personas un to pārstāvji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2555776" y="411510"/>
            <a:ext cx="6696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Kā Jūs iegūstat informāciju par VZD pakalpojumiem?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7378998" y="4287964"/>
            <a:ext cx="1657497" cy="444026"/>
          </a:xfrm>
          <a:prstGeom prst="wedgeRoundRectCallout">
            <a:avLst>
              <a:gd name="adj1" fmla="val -40601"/>
              <a:gd name="adj2" fmla="val -93386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Juridiska personas un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Iestāžu pārstāvji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4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KADASTRS.LV E-PAKALPOJUMU VĒRTĒJUMS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50" name="Google Shape;650;p54"/>
          <p:cNvGraphicFramePr/>
          <p:nvPr/>
        </p:nvGraphicFramePr>
        <p:xfrm>
          <a:off x="272706" y="375506"/>
          <a:ext cx="8568952" cy="255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51" name="Google Shape;651;p54"/>
          <p:cNvSpPr/>
          <p:nvPr/>
        </p:nvSpPr>
        <p:spPr>
          <a:xfrm>
            <a:off x="6300192" y="1491630"/>
            <a:ext cx="1003432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54"/>
          <p:cNvSpPr/>
          <p:nvPr/>
        </p:nvSpPr>
        <p:spPr>
          <a:xfrm>
            <a:off x="4067944" y="1203598"/>
            <a:ext cx="2088232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54"/>
          <p:cNvSpPr/>
          <p:nvPr/>
        </p:nvSpPr>
        <p:spPr>
          <a:xfrm>
            <a:off x="6732240" y="1059582"/>
            <a:ext cx="2088232" cy="187220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54"/>
          <p:cNvSpPr/>
          <p:nvPr/>
        </p:nvSpPr>
        <p:spPr>
          <a:xfrm>
            <a:off x="395537" y="2946747"/>
            <a:ext cx="8640960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“Mans konts” vērtējums: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Lielākā daļa klientu nespēj «Mans konts» novērtēt (31% - 48%), līdz ar to kopējos rādītājus nevar objektīvi salīdzināt, piem., Iestāžu pārstāvju vērtējums ir zemākais dēļ lielā apjoma (48%), kas nevar novērtēt «Mans konts».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Reglamentēto profesiju pārstāvju izvēlē atšķirīga no citiem – nepiekrīt, ka «Mans konts» ir ērts un saprotams.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5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KADASTRS.LV E-PAKALPOJUMU VĒRTĒJUMS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61" name="Google Shape;661;p55"/>
          <p:cNvGraphicFramePr/>
          <p:nvPr/>
        </p:nvGraphicFramePr>
        <p:xfrm>
          <a:off x="251520" y="455460"/>
          <a:ext cx="8352928" cy="370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2" name="Google Shape;662;p55"/>
          <p:cNvSpPr/>
          <p:nvPr/>
        </p:nvSpPr>
        <p:spPr>
          <a:xfrm>
            <a:off x="7308304" y="1873644"/>
            <a:ext cx="648072" cy="33806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5"/>
          <p:cNvSpPr/>
          <p:nvPr/>
        </p:nvSpPr>
        <p:spPr>
          <a:xfrm>
            <a:off x="395537" y="4227934"/>
            <a:ext cx="864096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Klientu grupu pozitīvais vērtējumus ir līdzīgs minimāli svārstās: 71% - 76%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Reglamentēto profesiju pārstāvji biežāk nepiekrīt, ka e-pakalpojumi ir ērti un saprotami.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56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KADASTRS.LV E-PAKALPOJUMU VĒRTĒJUMS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0" name="Google Shape;670;p56"/>
          <p:cNvGraphicFramePr/>
          <p:nvPr/>
        </p:nvGraphicFramePr>
        <p:xfrm>
          <a:off x="43749" y="771550"/>
          <a:ext cx="9073008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1" name="Google Shape;671;p56"/>
          <p:cNvSpPr/>
          <p:nvPr/>
        </p:nvSpPr>
        <p:spPr>
          <a:xfrm>
            <a:off x="7452320" y="2067694"/>
            <a:ext cx="1003432" cy="28803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56"/>
          <p:cNvSpPr/>
          <p:nvPr/>
        </p:nvSpPr>
        <p:spPr>
          <a:xfrm>
            <a:off x="395537" y="4083918"/>
            <a:ext cx="864096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Klientu grupu pozitīvais vērtējumus ir līdzīgs minimāli svārstās: 68% - 75%, nedaudz zemāks vērtējums ir privātpersonu skatījumā.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Reglamentēto profesiju pārstāvji biežāk nepiekrīt, ka e-pakalpojumi apraksti ir pietiekami un saprotami.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57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KAS IEDROŠINA PIEPRASĪT ELEKTRONISKI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79" name="Google Shape;679;p57"/>
          <p:cNvGraphicFramePr/>
          <p:nvPr/>
        </p:nvGraphicFramePr>
        <p:xfrm>
          <a:off x="251520" y="458515"/>
          <a:ext cx="864096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8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KAS IEDROŠINA PIEPRASĪT ELEKTRONISKI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6" name="Google Shape;686;p58"/>
          <p:cNvGraphicFramePr/>
          <p:nvPr/>
        </p:nvGraphicFramePr>
        <p:xfrm>
          <a:off x="114300" y="427590"/>
          <a:ext cx="8915400" cy="4715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7" name="Google Shape;687;p58"/>
          <p:cNvSpPr/>
          <p:nvPr/>
        </p:nvSpPr>
        <p:spPr>
          <a:xfrm>
            <a:off x="7775900" y="843558"/>
            <a:ext cx="1368100" cy="290119"/>
          </a:xfrm>
          <a:prstGeom prst="wedgeRoundRectCallout">
            <a:avLst>
              <a:gd name="adj1" fmla="val -20597"/>
              <a:gd name="adj2" fmla="val 129601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Fiziskās personas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58"/>
          <p:cNvSpPr/>
          <p:nvPr/>
        </p:nvSpPr>
        <p:spPr>
          <a:xfrm>
            <a:off x="5364088" y="4659982"/>
            <a:ext cx="1656184" cy="483518"/>
          </a:xfrm>
          <a:prstGeom prst="wedgeRoundRectCallout">
            <a:avLst>
              <a:gd name="adj1" fmla="val 21108"/>
              <a:gd name="adj2" fmla="val -77624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Iestādes pārstāvis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Reglamentētās profesijas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89" name="Google Shape;689;p58"/>
          <p:cNvSpPr/>
          <p:nvPr/>
        </p:nvSpPr>
        <p:spPr>
          <a:xfrm>
            <a:off x="7596336" y="1775368"/>
            <a:ext cx="1368100" cy="290119"/>
          </a:xfrm>
          <a:prstGeom prst="wedgeRoundRectCallout">
            <a:avLst>
              <a:gd name="adj1" fmla="val -14113"/>
              <a:gd name="adj2" fmla="val -98554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lv-LV" sz="105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Juridiskās personas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58"/>
          <p:cNvSpPr/>
          <p:nvPr/>
        </p:nvSpPr>
        <p:spPr>
          <a:xfrm>
            <a:off x="3851920" y="2643758"/>
            <a:ext cx="1656145" cy="252032"/>
          </a:xfrm>
          <a:prstGeom prst="wedgeRoundRectCallout">
            <a:avLst>
              <a:gd name="adj1" fmla="val 5410"/>
              <a:gd name="adj2" fmla="val 110182"/>
              <a:gd name="adj3" fmla="val 16667"/>
            </a:avLst>
          </a:prstGeom>
          <a:solidFill>
            <a:schemeClr val="accent1">
              <a:alpha val="71372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Reglamentētās profesijas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1" name="Google Shape;691;p58"/>
          <p:cNvSpPr/>
          <p:nvPr/>
        </p:nvSpPr>
        <p:spPr>
          <a:xfrm>
            <a:off x="6588224" y="3291830"/>
            <a:ext cx="1224136" cy="241759"/>
          </a:xfrm>
          <a:prstGeom prst="wedgeRoundRectCallout">
            <a:avLst>
              <a:gd name="adj1" fmla="val -54704"/>
              <a:gd name="adj2" fmla="val 7054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Iestādes pārstāvis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ransition spd="slow">
    <p:push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9"/>
          <p:cNvSpPr txBox="1"/>
          <p:nvPr/>
        </p:nvSpPr>
        <p:spPr>
          <a:xfrm>
            <a:off x="35496" y="27479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VZD VĒRTĒJUMS</a:t>
            </a: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98" name="Google Shape;698;p59"/>
          <p:cNvGraphicFramePr/>
          <p:nvPr/>
        </p:nvGraphicFramePr>
        <p:xfrm>
          <a:off x="1187624" y="-20538"/>
          <a:ext cx="74888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9" name="Google Shape;699;p59"/>
          <p:cNvSpPr/>
          <p:nvPr/>
        </p:nvSpPr>
        <p:spPr>
          <a:xfrm>
            <a:off x="1340090" y="2264554"/>
            <a:ext cx="6048672" cy="1017725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59"/>
          <p:cNvSpPr/>
          <p:nvPr/>
        </p:nvSpPr>
        <p:spPr>
          <a:xfrm>
            <a:off x="1187624" y="1275606"/>
            <a:ext cx="5400600" cy="93382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59"/>
          <p:cNvSpPr/>
          <p:nvPr/>
        </p:nvSpPr>
        <p:spPr>
          <a:xfrm>
            <a:off x="6516216" y="699542"/>
            <a:ext cx="2016224" cy="50405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59"/>
          <p:cNvSpPr/>
          <p:nvPr/>
        </p:nvSpPr>
        <p:spPr>
          <a:xfrm>
            <a:off x="3671900" y="1993404"/>
            <a:ext cx="864096" cy="216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59"/>
          <p:cNvSpPr/>
          <p:nvPr/>
        </p:nvSpPr>
        <p:spPr>
          <a:xfrm>
            <a:off x="3635896" y="843558"/>
            <a:ext cx="936104" cy="21602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59"/>
          <p:cNvSpPr/>
          <p:nvPr/>
        </p:nvSpPr>
        <p:spPr>
          <a:xfrm>
            <a:off x="7812360" y="2209428"/>
            <a:ext cx="1331640" cy="127704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59"/>
          <p:cNvSpPr txBox="1"/>
          <p:nvPr/>
        </p:nvSpPr>
        <p:spPr>
          <a:xfrm>
            <a:off x="7870025" y="2478296"/>
            <a:ext cx="12961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lv-LV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Neapmierina &lt;5%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59"/>
          <p:cNvSpPr txBox="1"/>
          <p:nvPr/>
        </p:nvSpPr>
        <p:spPr>
          <a:xfrm>
            <a:off x="323528" y="3723878"/>
            <a:ext cx="854347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lv-LV" sz="14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Visaugstākais vērtējums ir par pakalpojumu kvalitāti un darbinieku kompetenci, vēlmi sadarboties 89% - 92% un neapmierinošs vērtējums ir </a:t>
            </a:r>
            <a:r>
              <a:rPr lang="lv-LV" sz="14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zem 5</a:t>
            </a:r>
            <a:r>
              <a:rPr lang="lv-LV" sz="14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%</a:t>
            </a: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lv-LV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Kadastrs.lv ir viszemākais vērtējums tikai 17%.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AutoNum type="arabicPeriod"/>
            </a:pPr>
            <a:r>
              <a:rPr lang="lv-LV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KAC vērtējums ir 68% apkalpošanai pa telefonu 72%, bet tas ir dēļ lielā klientu skaita, kas nevar novērtēt.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2"/>
          <p:cNvSpPr txBox="1"/>
          <p:nvPr/>
        </p:nvSpPr>
        <p:spPr>
          <a:xfrm>
            <a:off x="35496" y="27479"/>
            <a:ext cx="878497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 dirty="0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Kopsavilkuma secinājumi</a:t>
            </a:r>
            <a:endParaRPr sz="1000" b="1" i="1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72"/>
          <p:cNvSpPr txBox="1"/>
          <p:nvPr/>
        </p:nvSpPr>
        <p:spPr>
          <a:xfrm>
            <a:off x="439334" y="398328"/>
            <a:ext cx="7977300" cy="610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Informāciju par VZD 19% klientu iegūst ārpus dienesta.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Populārākie ieguves kanāli ir vzd.gov.lv un kadastrs.lv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Klientu augstu vērtē www.vzd.gov.lv pieejamo informāciju, tā ir saprotama un pietiekama 87% klientu.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Klientu visaugstāk vērtē Kadastrs.lv pieejamo informāciju, tā ir saprotama un pietiekama 91% klientu.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Klientu labprātāk apkalpošanu saņemtu pa telefonu vai e-pastu, nevis KAC.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Klientu visaugstāk vērtē apkalpošanu KAC – 90%, Kadastrs.lv – 88% un apkalpošanu pa e-pastu – 90%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apkalpošanas kanāliem, klienti viszemāk vērtē apkalpošanu caur latvija.lv un pa pastu.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83% klienti ir apmierināti ar pakalpojuma saņemšanas laiku.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Klienti uzskata ka pakalpojums ir atbilstošs, 90% uzskata, ka pakalpojums atbilst tam, par ko vienojās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54% klientu nelietoja kadastrs.lv sadaļu «Mans konts», jo lielākā daļa nezināja par tādu.</a:t>
            </a:r>
            <a:endParaRPr/>
          </a:p>
          <a:p>
            <a:pPr marL="342900" marR="0" lvl="0" indent="-2413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35479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6"/>
          <p:cNvGraphicFramePr/>
          <p:nvPr/>
        </p:nvGraphicFramePr>
        <p:xfrm>
          <a:off x="145160" y="543072"/>
          <a:ext cx="8964488" cy="441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6" name="Google Shape;206;p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8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KĀ ATŠĶIRAS INFORMĀCIJAS IEGUVE PAR PAKALPOJUMA VEIDU</a:t>
            </a:r>
            <a:endParaRPr sz="9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6"/>
          <p:cNvSpPr/>
          <p:nvPr/>
        </p:nvSpPr>
        <p:spPr>
          <a:xfrm>
            <a:off x="3738161" y="1851670"/>
            <a:ext cx="936104" cy="288032"/>
          </a:xfrm>
          <a:prstGeom prst="wedgeRoundRectCallout">
            <a:avLst>
              <a:gd name="adj1" fmla="val -28949"/>
              <a:gd name="adj2" fmla="val 91928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Citi jautājumi</a:t>
            </a:r>
            <a:endParaRPr sz="1100" b="1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8" name="Google Shape;208;p6"/>
          <p:cNvSpPr/>
          <p:nvPr/>
        </p:nvSpPr>
        <p:spPr>
          <a:xfrm>
            <a:off x="2519216" y="3309028"/>
            <a:ext cx="1116680" cy="252028"/>
          </a:xfrm>
          <a:prstGeom prst="wedgeRoundRectCallout">
            <a:avLst>
              <a:gd name="adj1" fmla="val 63197"/>
              <a:gd name="adj2" fmla="val 3037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Citi jautājumi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3757454" y="2499742"/>
            <a:ext cx="1390610" cy="252028"/>
          </a:xfrm>
          <a:prstGeom prst="wedgeRoundRectCallout">
            <a:avLst>
              <a:gd name="adj1" fmla="val -21888"/>
              <a:gd name="adj2" fmla="val 97974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Kadastrālā vērtēšana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4537308" y="2859782"/>
            <a:ext cx="1042804" cy="252028"/>
          </a:xfrm>
          <a:prstGeom prst="wedgeRoundRectCallout">
            <a:avLst>
              <a:gd name="adj1" fmla="val -73615"/>
              <a:gd name="adj2" fmla="val 42342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Citi jautājumi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7380312" y="3666098"/>
            <a:ext cx="1512168" cy="252028"/>
          </a:xfrm>
          <a:prstGeom prst="wedgeRoundRectCallout">
            <a:avLst>
              <a:gd name="adj1" fmla="val -21888"/>
              <a:gd name="adj2" fmla="val 97974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Kadastra informācija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7956376" y="4155926"/>
            <a:ext cx="1152128" cy="252028"/>
          </a:xfrm>
          <a:prstGeom prst="wedgeRoundRectCallout">
            <a:avLst>
              <a:gd name="adj1" fmla="val -58806"/>
              <a:gd name="adj2" fmla="val -13289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Arhīva materiāli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2483768" y="3687874"/>
            <a:ext cx="1381698" cy="252028"/>
          </a:xfrm>
          <a:prstGeom prst="wedgeRoundRectCallout">
            <a:avLst>
              <a:gd name="adj1" fmla="val 64640"/>
              <a:gd name="adj2" fmla="val -42920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Kadastra informācija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2555776" y="411510"/>
            <a:ext cx="669674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Kā Jūs iegūstat informāciju par VZD pakalpojumiem?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7308304" y="4515966"/>
            <a:ext cx="1800200" cy="252028"/>
          </a:xfrm>
          <a:prstGeom prst="wedgeRoundRectCallout">
            <a:avLst>
              <a:gd name="adj1" fmla="val -58806"/>
              <a:gd name="adj2" fmla="val -13289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Kadastrālā uzmērīšana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5267500" y="3195588"/>
            <a:ext cx="1390610" cy="252028"/>
          </a:xfrm>
          <a:prstGeom prst="wedgeRoundRectCallout">
            <a:avLst>
              <a:gd name="adj1" fmla="val -21888"/>
              <a:gd name="adj2" fmla="val 97974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Kadastrālā vērtēšana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/>
          <p:nvPr/>
        </p:nvSpPr>
        <p:spPr>
          <a:xfrm>
            <a:off x="6732240" y="3233904"/>
            <a:ext cx="864096" cy="402276"/>
          </a:xfrm>
          <a:prstGeom prst="wedgeRoundRectCallout">
            <a:avLst>
              <a:gd name="adj1" fmla="val -141036"/>
              <a:gd name="adj2" fmla="val 87035"/>
              <a:gd name="adj3" fmla="val 16667"/>
            </a:avLst>
          </a:prstGeom>
          <a:solidFill>
            <a:schemeClr val="accent1">
              <a:alpha val="67450"/>
            </a:schemeClr>
          </a:solidFill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lv-LV" sz="11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Kadastrālā uzmērīšana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2915816" y="4948014"/>
            <a:ext cx="632677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lv-LV" sz="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«Neesmu pieprasījis» ir daži klientui, kas nav vēl paspējuši pieteikt pakalpojumu vai skatījušies informāciju.</a:t>
            </a:r>
            <a:endParaRPr sz="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v-LV" sz="18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SECINĀJUMI PAR INFORMĀCIJAS IEGUVI</a:t>
            </a:r>
            <a:endParaRPr sz="9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323528" y="699542"/>
            <a:ext cx="8136900" cy="42483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1/5 daļa klientu informāciju par VZD pakalpojumiem uzzina ārpus dienesta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Klienti vecumā līdz 25 gadiem informāciju meklē pie radiem, draugiem, māklera, notāra, Zemesgrāmatā.  Šeit klienti </a:t>
            </a:r>
            <a:r>
              <a:rPr lang="lv-LV" sz="1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retāk informāciju meklē: vzd.gov.lv, kadastrs.lv vai zvanot uz VZD.</a:t>
            </a: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Jaunākās vecuma grupas arvien mazāk izvēlās zvanīt uz dienestu. Klienti vecumā no 25 – 59 gadiem, vairāk kā citas grupas, izmanto kadastrs.lv, vzd.gov.lv un latvija.lv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Kopumā klientiem populārākie informācijas ieguves kanāli ir: vzd.gov.lv un kadastrs.lv. </a:t>
            </a:r>
            <a:endParaRPr sz="14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vzd.gov.lv ir vienlīdz prioritārs visām klientu grupām, bet kadastrs.lv izteikti populārs ir reglamentētajām profesijām, uzņēmumiem un iestāžu pārstāvjiem.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Kadastrs.lv izteikti tiek izmantots kadastra informācijas iegūšanai un arhīva materiālu pieteikšanai.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lv-LV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Ārpus dienesta populārākais informācijas kanāls ir Zemegrāmata un  pašvaldība - par kadastrālo vērtēšanas jautājumiem un citiem neklasificētiem jautājumiem.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"/>
          <p:cNvSpPr txBox="1"/>
          <p:nvPr/>
        </p:nvSpPr>
        <p:spPr>
          <a:xfrm>
            <a:off x="35496" y="27479"/>
            <a:ext cx="9721080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VZD.GOV.LV INFORMĀCIJAS SAPROTAMĪBA UN PIETIEKAMĪBA</a:t>
            </a:r>
            <a:endParaRPr sz="2000" b="1" i="0" u="none" strike="noStrike" cap="none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0" name="Google Shape;230;p8"/>
          <p:cNvGraphicFramePr/>
          <p:nvPr/>
        </p:nvGraphicFramePr>
        <p:xfrm>
          <a:off x="1403648" y="627534"/>
          <a:ext cx="7344816" cy="436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1" name="Google Shape;231;p8"/>
          <p:cNvSpPr/>
          <p:nvPr/>
        </p:nvSpPr>
        <p:spPr>
          <a:xfrm rot="10800000" flipH="1">
            <a:off x="1259632" y="2283717"/>
            <a:ext cx="360040" cy="864097"/>
          </a:xfrm>
          <a:prstGeom prst="leftBrace">
            <a:avLst>
              <a:gd name="adj1" fmla="val 8333"/>
              <a:gd name="adj2" fmla="val 49367"/>
            </a:avLst>
          </a:prstGeom>
          <a:noFill/>
          <a:ln w="127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8"/>
          <p:cNvSpPr txBox="1"/>
          <p:nvPr/>
        </p:nvSpPr>
        <p:spPr>
          <a:xfrm flipH="1">
            <a:off x="31281" y="2331044"/>
            <a:ext cx="165618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lv-LV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87%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/>
        </p:nvSpPr>
        <p:spPr>
          <a:xfrm>
            <a:off x="35496" y="27479"/>
            <a:ext cx="9721080" cy="561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lv-LV" sz="2000" b="1" i="0" u="none" strike="noStrike" cap="none">
                <a:solidFill>
                  <a:srgbClr val="0066CC"/>
                </a:solidFill>
                <a:latin typeface="Verdana"/>
                <a:ea typeface="Verdana"/>
                <a:cs typeface="Verdana"/>
                <a:sym typeface="Verdana"/>
              </a:rPr>
              <a:t>VZD.GOV.LV SAPROTAMĪBA KLIENTU GRUPĀM</a:t>
            </a:r>
            <a:endParaRPr sz="2000" b="1" i="0" u="none" strike="noStrike" cap="none">
              <a:solidFill>
                <a:srgbClr val="0066CC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8" name="Google Shape;238;p9"/>
          <p:cNvGraphicFramePr/>
          <p:nvPr/>
        </p:nvGraphicFramePr>
        <p:xfrm>
          <a:off x="179512" y="832484"/>
          <a:ext cx="8784976" cy="4259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9" name="Google Shape;239;p9"/>
          <p:cNvSpPr/>
          <p:nvPr/>
        </p:nvSpPr>
        <p:spPr>
          <a:xfrm>
            <a:off x="7740352" y="1995686"/>
            <a:ext cx="864096" cy="36004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7020272" y="2571750"/>
            <a:ext cx="1368152" cy="36004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theme/theme1.xml><?xml version="1.0" encoding="utf-8"?>
<a:theme xmlns:a="http://schemas.openxmlformats.org/drawingml/2006/main" name="Oriel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Horizon">
    <a:maj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Horizon">
    <a:maj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Horizon">
    <a:maj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Horizon">
    <a:maj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Arial Narrow"/>
      <a:ea typeface=""/>
      <a:cs typeface=""/>
      <a:font script="Jpan" typeface="HGｺﾞｼｯｸM"/>
      <a:font script="Hang" typeface="HY얕은샘물M"/>
      <a:font script="Hans" typeface="方正姚体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3145</Words>
  <Application>Microsoft Office PowerPoint</Application>
  <PresentationFormat>On-screen Show (16:9)</PresentationFormat>
  <Paragraphs>388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Noto Sans Symbols</vt:lpstr>
      <vt:lpstr>Verdana</vt:lpstr>
      <vt:lpstr>Calibri</vt:lpstr>
      <vt:lpstr>Century Schoolbook</vt:lpstr>
      <vt:lpstr>Times New Roman</vt:lpstr>
      <vt:lpstr>Arial</vt:lpstr>
      <vt:lpstr>Arial Narrow</vt:lpstr>
      <vt:lpstr>Oriel</vt:lpstr>
      <vt:lpstr>Klientu aptauja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Klientu aptauja 2021</dc:title>
  <dc:creator>Supervisor</dc:creator>
  <cp:lastModifiedBy>Hardijs Lāns</cp:lastModifiedBy>
  <cp:revision>14</cp:revision>
  <dcterms:created xsi:type="dcterms:W3CDTF">2002-07-31T15:35:30Z</dcterms:created>
  <dcterms:modified xsi:type="dcterms:W3CDTF">2021-08-09T17:03:26Z</dcterms:modified>
</cp:coreProperties>
</file>